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1173" r:id="rId3"/>
    <p:sldId id="1174" r:id="rId4"/>
    <p:sldId id="1175" r:id="rId5"/>
    <p:sldId id="1176" r:id="rId6"/>
    <p:sldId id="1177" r:id="rId7"/>
    <p:sldId id="1178" r:id="rId8"/>
    <p:sldId id="1179" r:id="rId9"/>
    <p:sldId id="1180" r:id="rId10"/>
    <p:sldId id="1181" r:id="rId11"/>
    <p:sldId id="1225" r:id="rId12"/>
    <p:sldId id="1186" r:id="rId13"/>
    <p:sldId id="1187" r:id="rId14"/>
    <p:sldId id="1188" r:id="rId15"/>
    <p:sldId id="1189" r:id="rId16"/>
    <p:sldId id="1190" r:id="rId17"/>
    <p:sldId id="1199" r:id="rId18"/>
    <p:sldId id="1192" r:id="rId19"/>
    <p:sldId id="1193" r:id="rId20"/>
    <p:sldId id="1194" r:id="rId21"/>
    <p:sldId id="1195" r:id="rId22"/>
    <p:sldId id="1196" r:id="rId23"/>
    <p:sldId id="1200" r:id="rId24"/>
    <p:sldId id="1198" r:id="rId25"/>
    <p:sldId id="1201" r:id="rId26"/>
    <p:sldId id="1202" r:id="rId27"/>
    <p:sldId id="1203" r:id="rId28"/>
    <p:sldId id="1204" r:id="rId29"/>
    <p:sldId id="1205" r:id="rId30"/>
    <p:sldId id="1206" r:id="rId31"/>
    <p:sldId id="1207" r:id="rId32"/>
    <p:sldId id="1208" r:id="rId33"/>
    <p:sldId id="1209" r:id="rId34"/>
    <p:sldId id="1210" r:id="rId35"/>
    <p:sldId id="1211" r:id="rId36"/>
    <p:sldId id="1212" r:id="rId37"/>
    <p:sldId id="1213" r:id="rId38"/>
    <p:sldId id="1214" r:id="rId39"/>
    <p:sldId id="1215" r:id="rId40"/>
    <p:sldId id="1216" r:id="rId41"/>
    <p:sldId id="1217" r:id="rId42"/>
    <p:sldId id="1218" r:id="rId43"/>
    <p:sldId id="1219" r:id="rId44"/>
    <p:sldId id="1220" r:id="rId45"/>
    <p:sldId id="1221" r:id="rId46"/>
    <p:sldId id="1222" r:id="rId47"/>
    <p:sldId id="1223" r:id="rId48"/>
    <p:sldId id="1224" r:id="rId49"/>
    <p:sldId id="1170" r:id="rId50"/>
    <p:sldId id="328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0000"/>
    <a:srgbClr val="0F89E4"/>
    <a:srgbClr val="FBE5D6"/>
    <a:srgbClr val="E7E6E6"/>
    <a:srgbClr val="929292"/>
    <a:srgbClr val="000000"/>
    <a:srgbClr val="FFFFFF"/>
    <a:srgbClr val="042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73"/>
    <p:restoredTop sz="64494"/>
  </p:normalViewPr>
  <p:slideViewPr>
    <p:cSldViewPr snapToGrid="0" snapToObjects="1">
      <p:cViewPr varScale="1">
        <p:scale>
          <a:sx n="62" d="100"/>
          <a:sy n="62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6D85D-8AD2-3E48-9003-FE0FC165286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17A12-A6ED-4C4A-8400-03663430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2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7A12-A6ED-4C4A-8400-0366343057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6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7A12-A6ED-4C4A-8400-0366343057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1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873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112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9589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55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6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87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7A12-A6ED-4C4A-8400-03663430578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9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C0E5-CBBA-354B-82B5-2FD7E726B402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94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CD18-C176-E844-B88F-DD462899346A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62F4-DDDB-EA4A-8978-55F8BFC1003A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3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9B07E-EEB3-524F-BEB4-56C9C80391EA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6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6FF1-60BC-DB49-A632-C95786D6D71B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1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625E-B99D-6048-9F00-8A62839E3F5A}" type="datetime1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6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160-13D9-4E4D-9B7F-1A2C433A2B0E}" type="datetime1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7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DAB0-9A35-D442-9BDB-9D6D3C48C765}" type="datetime1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0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5566E-7A84-154B-9C2E-AB14F74296C5}" type="datetime1">
              <a:rPr lang="en-US" smtClean="0"/>
              <a:t>11/27/18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6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806A-47FA-6443-9A77-C16040BB2F6A}" type="datetime1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8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A09A-8FCE-7F4D-9B98-75D9EA89DC40}" type="datetime1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9BAAF-F5F3-804F-BB8D-55A85DD743AF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Jiannan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F9547-1ADA-7741-9454-C97103F2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jp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image" Target="../media/image44.jpe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JCxqoh5ep4" TargetMode="External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UOEFXaWHppE?t=7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f"/><Relationship Id="rId12" Type="http://schemas.openxmlformats.org/officeDocument/2006/relationships/image" Target="../media/image12.tiff"/><Relationship Id="rId13" Type="http://schemas.openxmlformats.org/officeDocument/2006/relationships/image" Target="../media/image13.tiff"/><Relationship Id="rId14" Type="http://schemas.openxmlformats.org/officeDocument/2006/relationships/image" Target="../media/image14.tiff"/><Relationship Id="rId1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8" Type="http://schemas.openxmlformats.org/officeDocument/2006/relationships/image" Target="../media/image2.tiff"/><Relationship Id="rId9" Type="http://schemas.openxmlformats.org/officeDocument/2006/relationships/image" Target="../media/image6.tiff"/><Relationship Id="rId10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f"/><Relationship Id="rId12" Type="http://schemas.openxmlformats.org/officeDocument/2006/relationships/image" Target="../media/image12.tiff"/><Relationship Id="rId13" Type="http://schemas.openxmlformats.org/officeDocument/2006/relationships/image" Target="../media/image13.tiff"/><Relationship Id="rId14" Type="http://schemas.openxmlformats.org/officeDocument/2006/relationships/image" Target="../media/image14.tiff"/><Relationship Id="rId1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2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tiff"/><Relationship Id="rId4" Type="http://schemas.openxmlformats.org/officeDocument/2006/relationships/image" Target="../media/image1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2.tiff"/><Relationship Id="rId9" Type="http://schemas.openxmlformats.org/officeDocument/2006/relationships/image" Target="../media/image6.tiff"/><Relationship Id="rId10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956A24-C190-3747-B8CD-1F8673245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CMPT</a:t>
            </a:r>
            <a:r>
              <a:rPr lang="zh-CN" altLang="en-US" dirty="0"/>
              <a:t> </a:t>
            </a:r>
            <a:r>
              <a:rPr lang="en-US" altLang="zh-CN" dirty="0"/>
              <a:t>354:</a:t>
            </a:r>
            <a:br>
              <a:rPr lang="en-US" altLang="zh-CN" dirty="0"/>
            </a:b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9A3EF78-0BCF-F24C-835B-DDDA774EA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 smtClean="0"/>
              <a:t>12.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 smtClean="0"/>
          </a:p>
          <a:p>
            <a:endParaRPr lang="en-US" dirty="0"/>
          </a:p>
          <a:p>
            <a:r>
              <a:rPr lang="en-US" altLang="zh-CN" b="1" dirty="0" smtClean="0"/>
              <a:t>Parallel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Databases</a:t>
            </a:r>
          </a:p>
          <a:p>
            <a:endParaRPr lang="en-US" dirty="0" smtClean="0"/>
          </a:p>
          <a:p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endParaRPr lang="en-US" dirty="0" smtClean="0"/>
          </a:p>
          <a:p>
            <a:endParaRPr lang="en-US" dirty="0"/>
          </a:p>
          <a:p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 in parallel?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Multi-cores:</a:t>
            </a:r>
          </a:p>
          <a:p>
            <a:pPr lvl="1"/>
            <a:r>
              <a:rPr lang="en-US" dirty="0" smtClean="0"/>
              <a:t>Most </a:t>
            </a:r>
            <a:r>
              <a:rPr lang="en-US" dirty="0"/>
              <a:t>processors have multiple </a:t>
            </a:r>
            <a:r>
              <a:rPr lang="en-US" dirty="0" smtClean="0"/>
              <a:t>cores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trend will likely increase in the </a:t>
            </a:r>
            <a:r>
              <a:rPr lang="en-US" dirty="0" smtClean="0"/>
              <a:t>future</a:t>
            </a:r>
          </a:p>
          <a:p>
            <a:pPr lvl="1"/>
            <a:endParaRPr lang="en-US" dirty="0"/>
          </a:p>
          <a:p>
            <a:r>
              <a:rPr lang="en-US" dirty="0" smtClean="0"/>
              <a:t>Big </a:t>
            </a:r>
            <a:r>
              <a:rPr lang="en-US" dirty="0"/>
              <a:t>data: too large to fit in main </a:t>
            </a:r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Distributed </a:t>
            </a:r>
            <a:r>
              <a:rPr lang="en-US" dirty="0"/>
              <a:t>query processing on 100x-1000x </a:t>
            </a:r>
            <a:r>
              <a:rPr lang="en-US" dirty="0" smtClean="0"/>
              <a:t>servers</a:t>
            </a:r>
          </a:p>
          <a:p>
            <a:pPr lvl="1"/>
            <a:r>
              <a:rPr lang="en-US" dirty="0" smtClean="0"/>
              <a:t>Widely </a:t>
            </a:r>
            <a:r>
              <a:rPr lang="en-US" dirty="0"/>
              <a:t>available now using cloud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3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DBMS?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architect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DBMS?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partition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DBMS?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424513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Arial Hebrew Scholar" charset="-79"/>
                <a:cs typeface="Arial Hebrew Scholar" charset="-79"/>
              </a:rPr>
              <a:t>Parallel</a:t>
            </a:r>
            <a:r>
              <a:rPr lang="zh-CN" altLang="en-US" dirty="0">
                <a:ea typeface="Arial Hebrew Scholar" charset="-79"/>
                <a:cs typeface="Arial Hebrew Scholar" charset="-79"/>
              </a:rPr>
              <a:t> </a:t>
            </a:r>
            <a:r>
              <a:rPr lang="en-US" altLang="zh-CN" dirty="0">
                <a:ea typeface="Arial Hebrew Scholar" charset="-79"/>
                <a:cs typeface="Arial Hebrew Scholar" charset="-79"/>
              </a:rPr>
              <a:t>DBMSs</a:t>
            </a:r>
            <a:endParaRPr lang="en-US" dirty="0">
              <a:ea typeface="Arial Hebrew Scholar" charset="-79"/>
              <a:cs typeface="Arial Hebrew Scholar" charset="-79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9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evaluate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parallel</a:t>
            </a:r>
            <a:r>
              <a:rPr lang="zh-CN" altLang="en-US" b="1" dirty="0"/>
              <a:t> </a:t>
            </a:r>
            <a:r>
              <a:rPr lang="en-US" altLang="zh-CN" b="1" dirty="0"/>
              <a:t>DBMS?</a:t>
            </a:r>
          </a:p>
          <a:p>
            <a:endParaRPr lang="en-US" altLang="zh-CN" b="1" dirty="0"/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architect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parallel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DBMS?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partition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parallel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DBMS?</a:t>
            </a:r>
          </a:p>
          <a:p>
            <a:endParaRPr lang="en-US" altLang="zh-CN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2166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Arial Hebrew Scholar" charset="-79"/>
                <a:cs typeface="Arial Hebrew Scholar" charset="-79"/>
              </a:rPr>
              <a:t>Parallel</a:t>
            </a:r>
            <a:r>
              <a:rPr lang="zh-CN" altLang="en-US" dirty="0">
                <a:ea typeface="Arial Hebrew Scholar" charset="-79"/>
                <a:cs typeface="Arial Hebrew Scholar" charset="-79"/>
              </a:rPr>
              <a:t> </a:t>
            </a:r>
            <a:r>
              <a:rPr lang="en-US" altLang="zh-CN" dirty="0">
                <a:ea typeface="Arial Hebrew Scholar" charset="-79"/>
                <a:cs typeface="Arial Hebrew Scholar" charset="-79"/>
              </a:rPr>
              <a:t>DBMSs</a:t>
            </a:r>
            <a:endParaRPr lang="en-US" dirty="0">
              <a:ea typeface="Arial Hebrew Scholar" charset="-79"/>
              <a:cs typeface="Arial Hebrew Scholar" charset="-79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ea typeface="Arial Hebrew Scholar" charset="-79"/>
                <a:cs typeface="Arial Hebrew Scholar" charset="-79"/>
              </a:rPr>
              <a:t>Performance</a:t>
            </a:r>
            <a:r>
              <a:rPr lang="zh-CN" altLang="en-US" b="1" dirty="0">
                <a:ea typeface="Arial Hebrew Scholar" charset="-79"/>
                <a:cs typeface="Arial Hebrew Scholar" charset="-79"/>
              </a:rPr>
              <a:t> </a:t>
            </a:r>
            <a:r>
              <a:rPr lang="en-US" altLang="zh-CN" b="1" dirty="0">
                <a:ea typeface="Arial Hebrew Scholar" charset="-79"/>
                <a:cs typeface="Arial Hebrew Scholar" charset="-79"/>
              </a:rPr>
              <a:t>Metrics</a:t>
            </a:r>
            <a:r>
              <a:rPr lang="zh-CN" altLang="en-US" b="1" dirty="0">
                <a:ea typeface="Arial Hebrew Scholar" charset="-79"/>
                <a:cs typeface="Arial Hebrew Scholar" charset="-79"/>
              </a:rPr>
              <a:t> </a:t>
            </a:r>
            <a:r>
              <a:rPr lang="en-US" altLang="zh-CN" b="1" dirty="0" smtClean="0">
                <a:ea typeface="Arial Hebrew Scholar" charset="-79"/>
                <a:cs typeface="Arial Hebrew Scholar" charset="-79"/>
              </a:rPr>
              <a:t/>
            </a:r>
            <a:br>
              <a:rPr lang="en-US" altLang="zh-CN" b="1" dirty="0" smtClean="0">
                <a:ea typeface="Arial Hebrew Scholar" charset="-79"/>
                <a:cs typeface="Arial Hebrew Scholar" charset="-79"/>
              </a:rPr>
            </a:br>
            <a:r>
              <a:rPr lang="en-US" altLang="zh-CN" b="1" dirty="0" smtClean="0">
                <a:ea typeface="Arial Hebrew Scholar" charset="-79"/>
                <a:cs typeface="Arial Hebrew Scholar" charset="-79"/>
              </a:rPr>
              <a:t>for</a:t>
            </a:r>
            <a:r>
              <a:rPr lang="zh-CN" altLang="en-US" b="1" dirty="0" smtClean="0">
                <a:ea typeface="Arial Hebrew Scholar" charset="-79"/>
                <a:cs typeface="Arial Hebrew Scholar" charset="-79"/>
              </a:rPr>
              <a:t> </a:t>
            </a:r>
            <a:r>
              <a:rPr lang="en-US" altLang="zh-CN" b="1" dirty="0">
                <a:ea typeface="Arial Hebrew Scholar" charset="-79"/>
                <a:cs typeface="Arial Hebrew Scholar" charset="-79"/>
              </a:rPr>
              <a:t>Parallel</a:t>
            </a:r>
            <a:r>
              <a:rPr lang="zh-CN" altLang="en-US" b="1" dirty="0">
                <a:ea typeface="Arial Hebrew Scholar" charset="-79"/>
                <a:cs typeface="Arial Hebrew Scholar" charset="-79"/>
              </a:rPr>
              <a:t> </a:t>
            </a:r>
            <a:r>
              <a:rPr lang="en-US" altLang="zh-CN" b="1" dirty="0">
                <a:ea typeface="Arial Hebrew Scholar" charset="-79"/>
                <a:cs typeface="Arial Hebrew Scholar" charset="-79"/>
              </a:rPr>
              <a:t>DBMSs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654786"/>
          </a:xfrm>
        </p:spPr>
        <p:txBody>
          <a:bodyPr/>
          <a:lstStyle/>
          <a:p>
            <a:r>
              <a:rPr lang="en-US" altLang="zh-CN" dirty="0"/>
              <a:t>Nodes = processors, compute</a:t>
            </a:r>
          </a:p>
          <a:p>
            <a:endParaRPr lang="en-US" altLang="zh-CN" b="1" dirty="0"/>
          </a:p>
          <a:p>
            <a:r>
              <a:rPr lang="en-US" altLang="zh-CN" b="1" dirty="0" smtClean="0"/>
              <a:t>Speedup</a:t>
            </a:r>
            <a:endParaRPr lang="en-US" altLang="zh-CN" b="1" dirty="0"/>
          </a:p>
          <a:p>
            <a:pPr lvl="1"/>
            <a:r>
              <a:rPr lang="zh-CN" altLang="en-US" sz="2100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 smtClean="0"/>
              <a:t>nodes,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Higher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speed</a:t>
            </a:r>
            <a:endParaRPr lang="en-US" dirty="0"/>
          </a:p>
          <a:p>
            <a:pPr lvl="1"/>
            <a:endParaRPr lang="en-US" dirty="0"/>
          </a:p>
          <a:p>
            <a:r>
              <a:rPr lang="en-US" altLang="zh-CN" b="1" dirty="0" err="1"/>
              <a:t>Scaleup</a:t>
            </a:r>
            <a:endParaRPr lang="en-US" altLang="zh-CN" b="1" dirty="0"/>
          </a:p>
          <a:p>
            <a:pPr lvl="1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 smtClean="0"/>
              <a:t>nodes,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smtClean="0">
                <a:sym typeface="Wingdings"/>
              </a:rPr>
              <a:t>same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speed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1" y="2108253"/>
            <a:ext cx="7253545" cy="37890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6363" y="6114805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#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nodes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5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 err="1"/>
              <a:t>Scaleup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80" y="2217030"/>
            <a:ext cx="6891060" cy="3705789"/>
          </a:xfrm>
        </p:spPr>
      </p:pic>
      <p:sp>
        <p:nvSpPr>
          <p:cNvPr id="6" name="TextBox 5"/>
          <p:cNvSpPr txBox="1"/>
          <p:nvPr/>
        </p:nvSpPr>
        <p:spPr>
          <a:xfrm>
            <a:off x="3595255" y="6049050"/>
            <a:ext cx="2494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#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nodes 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size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8780" y="2410690"/>
            <a:ext cx="111783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Scaleup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evaluate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parallel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DBMS?</a:t>
            </a:r>
          </a:p>
          <a:p>
            <a:endParaRPr lang="en-US" altLang="zh-CN" b="1" dirty="0"/>
          </a:p>
          <a:p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architect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parallel</a:t>
            </a:r>
            <a:r>
              <a:rPr lang="zh-CN" altLang="en-US" b="1" dirty="0"/>
              <a:t> </a:t>
            </a:r>
            <a:r>
              <a:rPr lang="en-US" altLang="zh-CN" b="1" dirty="0"/>
              <a:t>DBMS?</a:t>
            </a:r>
            <a:r>
              <a:rPr lang="zh-CN" altLang="en-US" b="1" dirty="0"/>
              <a:t> </a:t>
            </a:r>
            <a:endParaRPr lang="en-US" altLang="zh-CN" b="1" dirty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partition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parallel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DBMS?</a:t>
            </a:r>
          </a:p>
          <a:p>
            <a:endParaRPr lang="en-US" altLang="zh-CN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2166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Arial Hebrew Scholar" charset="-79"/>
                <a:cs typeface="Arial Hebrew Scholar" charset="-79"/>
              </a:rPr>
              <a:t>Parallel</a:t>
            </a:r>
            <a:r>
              <a:rPr lang="zh-CN" altLang="en-US" dirty="0">
                <a:ea typeface="Arial Hebrew Scholar" charset="-79"/>
                <a:cs typeface="Arial Hebrew Scholar" charset="-79"/>
              </a:rPr>
              <a:t> </a:t>
            </a:r>
            <a:r>
              <a:rPr lang="en-US" altLang="zh-CN" dirty="0">
                <a:ea typeface="Arial Hebrew Scholar" charset="-79"/>
                <a:cs typeface="Arial Hebrew Scholar" charset="-79"/>
              </a:rPr>
              <a:t>DBMSs</a:t>
            </a:r>
            <a:endParaRPr lang="en-US" dirty="0">
              <a:ea typeface="Arial Hebrew Scholar" charset="-79"/>
              <a:cs typeface="Arial Hebrew Scholar" charset="-79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 Hebrew Scholar" charset="-79"/>
                <a:ea typeface="Arial Hebrew Scholar" charset="-79"/>
                <a:cs typeface="Arial Hebrew Scholar" charset="-79"/>
              </a:rPr>
              <a:t>Three</a:t>
            </a:r>
            <a:r>
              <a:rPr lang="zh-CN" altLang="en-US" sz="3600" dirty="0">
                <a:latin typeface="Arial Hebrew Scholar" charset="-79"/>
                <a:ea typeface="Arial Hebrew Scholar" charset="-79"/>
                <a:cs typeface="Arial Hebrew Scholar" charset="-79"/>
              </a:rPr>
              <a:t> </a:t>
            </a:r>
            <a:r>
              <a:rPr lang="en-US" altLang="zh-CN" sz="3600" dirty="0">
                <a:latin typeface="Arial Hebrew Scholar" charset="-79"/>
                <a:ea typeface="Arial Hebrew Scholar" charset="-79"/>
                <a:cs typeface="Arial Hebrew Scholar" charset="-79"/>
              </a:rPr>
              <a:t>Architectures</a:t>
            </a:r>
            <a:endParaRPr lang="en-US" sz="3600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Shared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Memory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altLang="zh-CN" sz="2400" b="1" dirty="0"/>
              <a:t>Shared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Nothing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altLang="zh-CN" sz="2400" b="1" dirty="0"/>
              <a:t>Shared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Disk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>
                <a:latin typeface="Arial Hebrew Scholar" charset="-79"/>
                <a:ea typeface="Arial Hebrew Scholar" charset="-79"/>
                <a:cs typeface="Arial Hebrew Scholar" charset="-79"/>
              </a:rPr>
              <a:t>Shared</a:t>
            </a:r>
            <a:r>
              <a:rPr lang="zh-CN" altLang="en-US" sz="4050" dirty="0">
                <a:latin typeface="Arial Hebrew Scholar" charset="-79"/>
                <a:ea typeface="Arial Hebrew Scholar" charset="-79"/>
                <a:cs typeface="Arial Hebrew Scholar" charset="-79"/>
              </a:rPr>
              <a:t> </a:t>
            </a:r>
            <a:r>
              <a:rPr lang="en-US" altLang="zh-CN" sz="4050" dirty="0">
                <a:latin typeface="Arial Hebrew Scholar" charset="-79"/>
                <a:ea typeface="Arial Hebrew Scholar" charset="-79"/>
                <a:cs typeface="Arial Hebrew Scholar" charset="-79"/>
              </a:rPr>
              <a:t>Memory</a:t>
            </a:r>
            <a:endParaRPr lang="en-US" sz="4050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"/>
          <a:stretch/>
        </p:blipFill>
        <p:spPr>
          <a:xfrm>
            <a:off x="1012804" y="2373510"/>
            <a:ext cx="3559196" cy="2988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1796" y="3579780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GPU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4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query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database</a:t>
            </a:r>
          </a:p>
          <a:p>
            <a:pPr lvl="1"/>
            <a:r>
              <a:rPr lang="en-US" altLang="zh-CN" dirty="0"/>
              <a:t>SQL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Lec</a:t>
            </a:r>
            <a:r>
              <a:rPr lang="zh-CN" altLang="en-US" dirty="0"/>
              <a:t> </a:t>
            </a:r>
            <a:r>
              <a:rPr lang="en-US" altLang="zh-CN" dirty="0"/>
              <a:t>3-4</a:t>
            </a:r>
            <a:r>
              <a:rPr lang="en-US" altLang="zh-CN" dirty="0" smtClean="0"/>
              <a:t>)</a:t>
            </a:r>
            <a:endParaRPr lang="en-US" altLang="zh-CN" b="1" dirty="0" smtClean="0"/>
          </a:p>
          <a:p>
            <a:r>
              <a:rPr lang="en-US" altLang="zh-CN" b="1" dirty="0" smtClean="0"/>
              <a:t>How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design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database</a:t>
            </a:r>
          </a:p>
          <a:p>
            <a:pPr lvl="1"/>
            <a:r>
              <a:rPr lang="en-US" altLang="zh-CN" dirty="0" smtClean="0"/>
              <a:t>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Lec</a:t>
            </a:r>
            <a:r>
              <a:rPr lang="zh-CN" altLang="en-US" dirty="0" smtClean="0"/>
              <a:t> </a:t>
            </a:r>
            <a:r>
              <a:rPr lang="en-US" altLang="zh-CN" dirty="0" smtClean="0"/>
              <a:t>8)</a:t>
            </a:r>
          </a:p>
          <a:p>
            <a:pPr lvl="1"/>
            <a:r>
              <a:rPr lang="en-US" altLang="zh-CN" dirty="0"/>
              <a:t>Design </a:t>
            </a:r>
            <a:r>
              <a:rPr lang="en-US" altLang="zh-CN" dirty="0" smtClean="0"/>
              <a:t>Theory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Lec</a:t>
            </a:r>
            <a:r>
              <a:rPr lang="zh-CN" altLang="en-US" dirty="0" smtClean="0"/>
              <a:t> </a:t>
            </a:r>
            <a:r>
              <a:rPr lang="en-US" altLang="zh-CN" dirty="0" smtClean="0"/>
              <a:t>9)</a:t>
            </a:r>
          </a:p>
          <a:p>
            <a:pPr lvl="1"/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Lec</a:t>
            </a:r>
            <a:r>
              <a:rPr lang="zh-CN" altLang="en-US" dirty="0"/>
              <a:t> </a:t>
            </a:r>
            <a:r>
              <a:rPr lang="en-US" altLang="zh-CN" dirty="0" smtClean="0"/>
              <a:t>2)</a:t>
            </a:r>
          </a:p>
          <a:p>
            <a:r>
              <a:rPr lang="en-US" altLang="zh-CN" b="1" dirty="0" smtClean="0"/>
              <a:t>How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develop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database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application</a:t>
            </a:r>
          </a:p>
          <a:p>
            <a:pPr lvl="1"/>
            <a:r>
              <a:rPr lang="en-US" altLang="zh-CN" dirty="0" smtClean="0"/>
              <a:t>Database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pplication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Lec</a:t>
            </a:r>
            <a:r>
              <a:rPr lang="zh-CN" altLang="en-US" dirty="0" smtClean="0"/>
              <a:t> </a:t>
            </a:r>
            <a:r>
              <a:rPr lang="en-US" altLang="zh-CN" dirty="0" smtClean="0"/>
              <a:t>10)</a:t>
            </a:r>
          </a:p>
          <a:p>
            <a:pPr lvl="1"/>
            <a:r>
              <a:rPr lang="en-US" altLang="zh-CN" dirty="0" smtClean="0"/>
              <a:t>Transactions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Lec</a:t>
            </a:r>
            <a:r>
              <a:rPr lang="zh-CN" altLang="en-US" dirty="0" smtClean="0"/>
              <a:t> </a:t>
            </a:r>
            <a:r>
              <a:rPr lang="en-US" altLang="zh-CN" dirty="0" smtClean="0"/>
              <a:t>11)</a:t>
            </a:r>
          </a:p>
          <a:p>
            <a:r>
              <a:rPr lang="en-US" altLang="zh-CN" b="1" dirty="0" smtClean="0"/>
              <a:t>How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process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SQL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query</a:t>
            </a:r>
          </a:p>
          <a:p>
            <a:pPr lvl="1"/>
            <a:r>
              <a:rPr lang="en-US" altLang="zh-CN" dirty="0" smtClean="0"/>
              <a:t>Relational Algebra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Lec</a:t>
            </a:r>
            <a:r>
              <a:rPr lang="zh-CN" altLang="en-US" dirty="0" smtClean="0"/>
              <a:t> </a:t>
            </a:r>
            <a:r>
              <a:rPr lang="en-US" altLang="zh-CN" dirty="0" smtClean="0"/>
              <a:t>5)</a:t>
            </a:r>
          </a:p>
          <a:p>
            <a:pPr lvl="1"/>
            <a:r>
              <a:rPr lang="en-US" altLang="zh-CN" dirty="0" smtClean="0"/>
              <a:t>Query 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Lec</a:t>
            </a:r>
            <a:r>
              <a:rPr lang="zh-CN" altLang="en-US" dirty="0" smtClean="0"/>
              <a:t> </a:t>
            </a:r>
            <a:r>
              <a:rPr lang="en-US" altLang="zh-CN" dirty="0" smtClean="0"/>
              <a:t>6)</a:t>
            </a:r>
          </a:p>
          <a:p>
            <a:pPr lvl="1"/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/>
              <a:t>O</a:t>
            </a:r>
            <a:r>
              <a:rPr lang="en-US" altLang="zh-CN" dirty="0" smtClean="0"/>
              <a:t>ptimization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Lec</a:t>
            </a:r>
            <a:r>
              <a:rPr lang="zh-CN" altLang="en-US" dirty="0" smtClean="0"/>
              <a:t> </a:t>
            </a:r>
            <a:r>
              <a:rPr lang="en-US" altLang="zh-CN" dirty="0" smtClean="0"/>
              <a:t>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2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500" dirty="0">
                <a:latin typeface="Arial Hebrew Scholar" charset="-79"/>
                <a:ea typeface="Arial Hebrew Scholar" charset="-79"/>
                <a:cs typeface="Arial Hebrew Scholar" charset="-79"/>
              </a:rPr>
              <a:t>Shared</a:t>
            </a:r>
            <a:r>
              <a:rPr lang="zh-CN" altLang="en-US" sz="4500" dirty="0">
                <a:latin typeface="Arial Hebrew Scholar" charset="-79"/>
                <a:ea typeface="Arial Hebrew Scholar" charset="-79"/>
                <a:cs typeface="Arial Hebrew Scholar" charset="-79"/>
              </a:rPr>
              <a:t> </a:t>
            </a:r>
            <a:r>
              <a:rPr lang="en-US" altLang="zh-CN" sz="4500" dirty="0">
                <a:latin typeface="Arial Hebrew Scholar" charset="-79"/>
                <a:ea typeface="Arial Hebrew Scholar" charset="-79"/>
                <a:cs typeface="Arial Hebrew Scholar" charset="-79"/>
              </a:rPr>
              <a:t>Nothing</a:t>
            </a:r>
            <a:endParaRPr lang="en-US" sz="4500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8"/>
          <a:stretch/>
        </p:blipFill>
        <p:spPr>
          <a:xfrm>
            <a:off x="918324" y="2244799"/>
            <a:ext cx="3935398" cy="31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0462" y="3345269"/>
            <a:ext cx="3834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Parallel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DBMSs,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MapReduce,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Spark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6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500" dirty="0">
                <a:latin typeface="Arial Hebrew Scholar" charset="-79"/>
                <a:ea typeface="Arial Hebrew Scholar" charset="-79"/>
                <a:cs typeface="Arial Hebrew Scholar" charset="-79"/>
              </a:rPr>
              <a:t>Shared</a:t>
            </a:r>
            <a:r>
              <a:rPr lang="zh-CN" altLang="en-US" sz="4500" dirty="0">
                <a:latin typeface="Arial Hebrew Scholar" charset="-79"/>
                <a:ea typeface="Arial Hebrew Scholar" charset="-79"/>
                <a:cs typeface="Arial Hebrew Scholar" charset="-79"/>
              </a:rPr>
              <a:t> </a:t>
            </a:r>
            <a:r>
              <a:rPr lang="en-US" altLang="zh-CN" sz="4500" dirty="0">
                <a:latin typeface="Arial Hebrew Scholar" charset="-79"/>
                <a:ea typeface="Arial Hebrew Scholar" charset="-79"/>
                <a:cs typeface="Arial Hebrew Scholar" charset="-79"/>
              </a:rPr>
              <a:t>Disk</a:t>
            </a:r>
            <a:endParaRPr lang="en-US" sz="4500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"/>
          <a:stretch/>
        </p:blipFill>
        <p:spPr>
          <a:xfrm>
            <a:off x="909667" y="2125266"/>
            <a:ext cx="4014617" cy="3361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0462" y="3345269"/>
            <a:ext cx="3048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Azure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Data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Warehouse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4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 Hebrew Scholar" charset="-79"/>
                <a:ea typeface="Arial Hebrew Scholar" charset="-79"/>
                <a:cs typeface="Arial Hebrew Scholar" charset="-79"/>
              </a:rPr>
              <a:t>Three</a:t>
            </a:r>
            <a:r>
              <a:rPr lang="zh-CN" altLang="en-US" sz="3600" dirty="0">
                <a:latin typeface="Arial Hebrew Scholar" charset="-79"/>
                <a:ea typeface="Arial Hebrew Scholar" charset="-79"/>
                <a:cs typeface="Arial Hebrew Scholar" charset="-79"/>
              </a:rPr>
              <a:t> </a:t>
            </a:r>
            <a:r>
              <a:rPr lang="en-US" altLang="zh-CN" sz="3600" dirty="0">
                <a:latin typeface="Arial Hebrew Scholar" charset="-79"/>
                <a:ea typeface="Arial Hebrew Scholar" charset="-79"/>
                <a:cs typeface="Arial Hebrew Scholar" charset="-79"/>
              </a:rPr>
              <a:t>Architectures</a:t>
            </a:r>
            <a:endParaRPr lang="en-US" sz="3600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Shared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Memory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altLang="zh-CN" sz="2400" b="1" dirty="0"/>
              <a:t>Shared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Nothing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altLang="zh-CN" sz="2400" b="1" dirty="0"/>
              <a:t>Shared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Disk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068874" y="2535896"/>
            <a:ext cx="49238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Computation</a:t>
            </a:r>
            <a:r>
              <a:rPr lang="zh-CN" altLang="en-US" sz="2100" dirty="0"/>
              <a:t> </a:t>
            </a:r>
            <a:r>
              <a:rPr lang="en-US" altLang="zh-CN" sz="2100" dirty="0"/>
              <a:t>vs.</a:t>
            </a:r>
            <a:r>
              <a:rPr lang="zh-CN" altLang="en-US" sz="2100" dirty="0"/>
              <a:t> </a:t>
            </a:r>
            <a:r>
              <a:rPr lang="en-US" altLang="zh-CN" sz="2100" dirty="0"/>
              <a:t>Communication</a:t>
            </a:r>
            <a:r>
              <a:rPr lang="zh-CN" altLang="en-US" sz="2100" dirty="0"/>
              <a:t> </a:t>
            </a:r>
            <a:r>
              <a:rPr lang="en-US" altLang="zh-CN" sz="2100" dirty="0"/>
              <a:t>Trade-offs</a:t>
            </a:r>
            <a:endParaRPr lang="en-US" sz="2100" dirty="0"/>
          </a:p>
        </p:txBody>
      </p:sp>
      <p:sp>
        <p:nvSpPr>
          <p:cNvPr id="7" name="Right Brace 6"/>
          <p:cNvSpPr/>
          <p:nvPr/>
        </p:nvSpPr>
        <p:spPr>
          <a:xfrm>
            <a:off x="3307800" y="1992755"/>
            <a:ext cx="543848" cy="1501780"/>
          </a:xfrm>
          <a:prstGeom prst="rightBrace">
            <a:avLst>
              <a:gd name="adj1" fmla="val 198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4077273" y="4646568"/>
            <a:ext cx="28257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Economic</a:t>
            </a:r>
            <a:r>
              <a:rPr lang="zh-CN" altLang="en-US" sz="2100" dirty="0"/>
              <a:t> </a:t>
            </a:r>
            <a:r>
              <a:rPr lang="en-US" altLang="zh-CN" sz="2100" dirty="0"/>
              <a:t>Consideration</a:t>
            </a:r>
            <a:endParaRPr lang="en-US" sz="2100" dirty="0"/>
          </a:p>
        </p:txBody>
      </p:sp>
      <p:sp>
        <p:nvSpPr>
          <p:cNvPr id="9" name="Right Brace 8"/>
          <p:cNvSpPr/>
          <p:nvPr/>
        </p:nvSpPr>
        <p:spPr>
          <a:xfrm>
            <a:off x="3150708" y="4516727"/>
            <a:ext cx="543848" cy="675180"/>
          </a:xfrm>
          <a:prstGeom prst="rightBrace">
            <a:avLst>
              <a:gd name="adj1" fmla="val 3103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2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evaluate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parallel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DBMS?</a:t>
            </a:r>
          </a:p>
          <a:p>
            <a:endParaRPr lang="en-US" altLang="zh-CN" b="1" dirty="0"/>
          </a:p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architect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parallel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DBMS?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partition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parallel</a:t>
            </a:r>
            <a:r>
              <a:rPr lang="zh-CN" altLang="en-US" b="1" dirty="0"/>
              <a:t> </a:t>
            </a:r>
            <a:r>
              <a:rPr lang="en-US" altLang="zh-CN" b="1" dirty="0"/>
              <a:t>DBMS?</a:t>
            </a:r>
          </a:p>
          <a:p>
            <a:endParaRPr lang="en-US" altLang="zh-CN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2166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Arial Hebrew Scholar" charset="-79"/>
                <a:cs typeface="Arial Hebrew Scholar" charset="-79"/>
              </a:rPr>
              <a:t>Parallel</a:t>
            </a:r>
            <a:r>
              <a:rPr lang="zh-CN" altLang="en-US" dirty="0">
                <a:ea typeface="Arial Hebrew Scholar" charset="-79"/>
                <a:cs typeface="Arial Hebrew Scholar" charset="-79"/>
              </a:rPr>
              <a:t> </a:t>
            </a:r>
            <a:r>
              <a:rPr lang="en-US" altLang="zh-CN" dirty="0">
                <a:ea typeface="Arial Hebrew Scholar" charset="-79"/>
                <a:cs typeface="Arial Hebrew Scholar" charset="-79"/>
              </a:rPr>
              <a:t>DBMSs</a:t>
            </a:r>
            <a:endParaRPr lang="en-US" dirty="0">
              <a:ea typeface="Arial Hebrew Scholar" charset="-79"/>
              <a:cs typeface="Arial Hebrew Scholar" charset="-79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Arial Hebrew Scholar" charset="-79"/>
                <a:cs typeface="Arial Hebrew Scholar" charset="-79"/>
              </a:rPr>
              <a:t>Horizontal</a:t>
            </a:r>
            <a:r>
              <a:rPr lang="zh-CN" altLang="en-US" dirty="0">
                <a:ea typeface="Arial Hebrew Scholar" charset="-79"/>
                <a:cs typeface="Arial Hebrew Scholar" charset="-79"/>
              </a:rPr>
              <a:t> </a:t>
            </a:r>
            <a:r>
              <a:rPr lang="en-US" altLang="zh-CN" dirty="0">
                <a:ea typeface="Arial Hebrew Scholar" charset="-79"/>
                <a:cs typeface="Arial Hebrew Scholar" charset="-79"/>
              </a:rPr>
              <a:t>Data</a:t>
            </a:r>
            <a:r>
              <a:rPr lang="zh-CN" altLang="en-US" dirty="0">
                <a:ea typeface="Arial Hebrew Scholar" charset="-79"/>
                <a:cs typeface="Arial Hebrew Scholar" charset="-79"/>
              </a:rPr>
              <a:t> </a:t>
            </a:r>
            <a:r>
              <a:rPr lang="en-US" altLang="zh-CN" dirty="0">
                <a:ea typeface="Arial Hebrew Scholar" charset="-79"/>
                <a:cs typeface="Arial Hebrew Scholar" charset="-79"/>
              </a:rPr>
              <a:t>Partitioning</a:t>
            </a:r>
            <a:endParaRPr lang="en-US" dirty="0">
              <a:ea typeface="Arial Hebrew Scholar" charset="-79"/>
              <a:cs typeface="Arial Hebrew Scholar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73177"/>
            <a:ext cx="7886700" cy="4818567"/>
          </a:xfrm>
        </p:spPr>
        <p:txBody>
          <a:bodyPr>
            <a:normAutofit/>
          </a:bodyPr>
          <a:lstStyle/>
          <a:p>
            <a:r>
              <a:rPr lang="en-US" altLang="zh-CN" sz="3300" b="1" dirty="0"/>
              <a:t>Round</a:t>
            </a:r>
            <a:r>
              <a:rPr lang="zh-CN" altLang="en-US" sz="3300" b="1" dirty="0"/>
              <a:t> </a:t>
            </a:r>
            <a:r>
              <a:rPr lang="en-US" altLang="zh-CN" sz="3300" b="1" dirty="0"/>
              <a:t>Robin</a:t>
            </a:r>
          </a:p>
          <a:p>
            <a:pPr lvl="1"/>
            <a:r>
              <a:rPr lang="en-US" altLang="zh-CN" dirty="0">
                <a:sym typeface="Wingdings"/>
              </a:rPr>
              <a:t>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Load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Balancing</a:t>
            </a:r>
          </a:p>
          <a:p>
            <a:pPr lvl="1"/>
            <a:r>
              <a:rPr lang="en-US" altLang="zh-CN" dirty="0">
                <a:sym typeface="Wingdings"/>
              </a:rPr>
              <a:t>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Bad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Query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Performance</a:t>
            </a:r>
          </a:p>
          <a:p>
            <a:pPr lvl="1"/>
            <a:endParaRPr lang="en-US" dirty="0"/>
          </a:p>
          <a:p>
            <a:r>
              <a:rPr lang="en-US" altLang="zh-CN" sz="2700" b="1" dirty="0"/>
              <a:t>Range</a:t>
            </a:r>
            <a:r>
              <a:rPr lang="zh-CN" altLang="en-US" sz="2700" b="1" dirty="0"/>
              <a:t> </a:t>
            </a:r>
            <a:r>
              <a:rPr lang="en-US" altLang="zh-CN" sz="2700" b="1" dirty="0"/>
              <a:t>Partitioning</a:t>
            </a:r>
          </a:p>
          <a:p>
            <a:pPr lvl="1"/>
            <a:r>
              <a:rPr lang="en-US" altLang="zh-CN" dirty="0">
                <a:sym typeface="Wingdings"/>
              </a:rPr>
              <a:t>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Good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for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range/point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queries</a:t>
            </a:r>
          </a:p>
          <a:p>
            <a:pPr lvl="1"/>
            <a:r>
              <a:rPr lang="en-US" altLang="zh-CN" dirty="0">
                <a:sym typeface="Wingdings"/>
              </a:rPr>
              <a:t>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Skew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(i.e.,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Bad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Load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balancing</a:t>
            </a:r>
            <a:r>
              <a:rPr lang="en-US" altLang="zh-CN" dirty="0" smtClean="0">
                <a:sym typeface="Wingdings"/>
              </a:rPr>
              <a:t>)</a:t>
            </a:r>
          </a:p>
          <a:p>
            <a:pPr lvl="1"/>
            <a:endParaRPr lang="en-US" dirty="0"/>
          </a:p>
          <a:p>
            <a:r>
              <a:rPr lang="en-US" altLang="zh-CN" b="1" dirty="0"/>
              <a:t>Hash</a:t>
            </a:r>
            <a:r>
              <a:rPr lang="zh-CN" altLang="en-US" b="1" dirty="0"/>
              <a:t> </a:t>
            </a:r>
            <a:r>
              <a:rPr lang="en-US" altLang="zh-CN" b="1" dirty="0"/>
              <a:t>Partitioning</a:t>
            </a:r>
          </a:p>
          <a:p>
            <a:pPr lvl="1"/>
            <a:r>
              <a:rPr lang="en-US" altLang="zh-CN" dirty="0" smtClean="0">
                <a:sym typeface="Wingdings"/>
              </a:rPr>
              <a:t> Load Balancing,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Good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for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point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queries</a:t>
            </a:r>
          </a:p>
          <a:p>
            <a:pPr lvl="1"/>
            <a:r>
              <a:rPr lang="en-US" altLang="zh-CN" dirty="0">
                <a:sym typeface="Wingdings"/>
              </a:rPr>
              <a:t>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Hard to answer range queries</a:t>
            </a:r>
            <a:endParaRPr lang="en-US" dirty="0"/>
          </a:p>
          <a:p>
            <a:endParaRPr lang="en-US" sz="27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4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 smtClean="0"/>
          </a:p>
          <a:p>
            <a:endParaRPr lang="en-US" dirty="0"/>
          </a:p>
          <a:p>
            <a:r>
              <a:rPr lang="en-US" altLang="zh-CN" dirty="0" smtClean="0"/>
              <a:t>Parallel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</a:p>
          <a:p>
            <a:endParaRPr lang="en-US" dirty="0" smtClean="0"/>
          </a:p>
          <a:p>
            <a:r>
              <a:rPr lang="en-US" altLang="zh-CN" b="1" dirty="0" smtClean="0"/>
              <a:t>Big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Processing</a:t>
            </a:r>
            <a:endParaRPr lang="en-US" b="1" dirty="0" smtClean="0"/>
          </a:p>
          <a:p>
            <a:endParaRPr lang="en-US" dirty="0"/>
          </a:p>
          <a:p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Vs of Big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r>
              <a:rPr lang="en-US" dirty="0"/>
              <a:t>: data </a:t>
            </a:r>
            <a:r>
              <a:rPr lang="en-US" dirty="0" smtClean="0"/>
              <a:t>size</a:t>
            </a:r>
          </a:p>
          <a:p>
            <a:endParaRPr lang="en-US" dirty="0" smtClean="0"/>
          </a:p>
          <a:p>
            <a:r>
              <a:rPr lang="en-US" dirty="0" smtClean="0"/>
              <a:t>Velocity</a:t>
            </a:r>
            <a:r>
              <a:rPr lang="en-US" dirty="0"/>
              <a:t>: rate of data coming </a:t>
            </a:r>
            <a:r>
              <a:rPr lang="en-US" dirty="0" smtClean="0"/>
              <a:t>in</a:t>
            </a:r>
          </a:p>
          <a:p>
            <a:endParaRPr lang="en-US" dirty="0"/>
          </a:p>
          <a:p>
            <a:r>
              <a:rPr lang="en-US" dirty="0" smtClean="0"/>
              <a:t>Variety: </a:t>
            </a:r>
            <a:r>
              <a:rPr lang="en-US" dirty="0"/>
              <a:t>data sources, formats, workloads 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6" y="2162699"/>
            <a:ext cx="8104909" cy="37216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0412" y="6169581"/>
            <a:ext cx="3818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Shared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Nothing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Architecture</a:t>
            </a:r>
            <a:endParaRPr lang="en-US" sz="2400" b="1" dirty="0"/>
          </a:p>
        </p:txBody>
      </p:sp>
      <p:sp>
        <p:nvSpPr>
          <p:cNvPr id="7" name="Oval 6"/>
          <p:cNvSpPr/>
          <p:nvPr/>
        </p:nvSpPr>
        <p:spPr>
          <a:xfrm>
            <a:off x="5299364" y="3844636"/>
            <a:ext cx="3387436" cy="23249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6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7894" y="3074742"/>
            <a:ext cx="6233888" cy="1088068"/>
          </a:xfrm>
        </p:spPr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62532"/>
            <a:ext cx="7543800" cy="1088068"/>
          </a:xfrm>
        </p:spPr>
        <p:txBody>
          <a:bodyPr>
            <a:normAutofit/>
          </a:bodyPr>
          <a:lstStyle/>
          <a:p>
            <a:r>
              <a:rPr lang="en-US" altLang="zh-CN" b="1" dirty="0">
                <a:ea typeface="Franklin Gothic Demi" charset="0"/>
                <a:cs typeface="Franklin Gothic Demi" charset="0"/>
              </a:rPr>
              <a:t>UC</a:t>
            </a:r>
            <a:r>
              <a:rPr lang="zh-CN" altLang="en-US" b="1" dirty="0">
                <a:ea typeface="Franklin Gothic Demi" charset="0"/>
                <a:cs typeface="Franklin Gothic Demi" charset="0"/>
              </a:rPr>
              <a:t> </a:t>
            </a:r>
            <a:r>
              <a:rPr lang="en-US" altLang="zh-CN" b="1" dirty="0">
                <a:ea typeface="Franklin Gothic Demi" charset="0"/>
                <a:cs typeface="Franklin Gothic Demi" charset="0"/>
              </a:rPr>
              <a:t>Berkeley’s</a:t>
            </a:r>
            <a:r>
              <a:rPr lang="zh-CN" altLang="en-US" b="1" dirty="0">
                <a:ea typeface="Franklin Gothic Demi" charset="0"/>
                <a:cs typeface="Franklin Gothic Demi" charset="0"/>
              </a:rPr>
              <a:t> </a:t>
            </a:r>
            <a:r>
              <a:rPr lang="en-US" altLang="zh-CN" b="1" dirty="0">
                <a:ea typeface="Franklin Gothic Demi" charset="0"/>
                <a:cs typeface="Franklin Gothic Demi" charset="0"/>
              </a:rPr>
              <a:t>Research</a:t>
            </a:r>
            <a:r>
              <a:rPr lang="zh-CN" altLang="en-US" b="1" dirty="0">
                <a:ea typeface="Franklin Gothic Demi" charset="0"/>
                <a:cs typeface="Franklin Gothic Demi" charset="0"/>
              </a:rPr>
              <a:t> </a:t>
            </a:r>
            <a:r>
              <a:rPr lang="en-US" altLang="zh-CN" b="1" dirty="0">
                <a:ea typeface="Franklin Gothic Demi" charset="0"/>
                <a:cs typeface="Franklin Gothic Demi" charset="0"/>
              </a:rPr>
              <a:t>Centers</a:t>
            </a:r>
            <a:endParaRPr lang="en-US" b="1" dirty="0">
              <a:ea typeface="Franklin Gothic Demi" charset="0"/>
              <a:cs typeface="Franklin Gothic Dem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0746" y="2200072"/>
            <a:ext cx="5152233" cy="33741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5562" y="4002334"/>
            <a:ext cx="23445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Requirements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Futura Medium" charset="0"/>
              <a:cs typeface="Futura Medium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common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vision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Futura Medium" charset="0"/>
              <a:cs typeface="Futura Medium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About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years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Futura Medium" charset="0"/>
              <a:cs typeface="Futura Medium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At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least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hree faculty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Futura Medium" charset="0"/>
              <a:cs typeface="Futura Medium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Futura Medium" charset="0"/>
                <a:cs typeface="Futura Medium" charset="0"/>
              </a:rPr>
              <a:t>dozen students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561" y="2250734"/>
            <a:ext cx="2330267" cy="15522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21942" y="3545998"/>
            <a:ext cx="1422121" cy="300082"/>
          </a:xfrm>
          <a:prstGeom prst="rect">
            <a:avLst/>
          </a:prstGeom>
          <a:solidFill>
            <a:schemeClr val="tx1">
              <a:alpha val="3098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David Patterson</a:t>
            </a:r>
            <a:endParaRPr lang="en-US" sz="135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0746" y="4888408"/>
            <a:ext cx="5152233" cy="303098"/>
          </a:xfrm>
          <a:prstGeom prst="rect">
            <a:avLst/>
          </a:prstGeom>
          <a:noFill/>
          <a:ln w="38100">
            <a:solidFill>
              <a:srgbClr val="DA60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4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 smtClean="0"/>
          </a:p>
          <a:p>
            <a:endParaRPr lang="en-US" dirty="0"/>
          </a:p>
          <a:p>
            <a:r>
              <a:rPr lang="en-US" altLang="zh-CN" dirty="0" smtClean="0"/>
              <a:t>Parallel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</a:p>
          <a:p>
            <a:endParaRPr lang="en-US" dirty="0" smtClean="0"/>
          </a:p>
          <a:p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endParaRPr lang="en-US" dirty="0" smtClean="0"/>
          </a:p>
          <a:p>
            <a:endParaRPr lang="en-US" dirty="0"/>
          </a:p>
          <a:p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AMPLab’s</a:t>
            </a:r>
            <a:r>
              <a:rPr lang="zh-CN" altLang="en-US" b="1" dirty="0"/>
              <a:t> </a:t>
            </a:r>
            <a:r>
              <a:rPr lang="en-US" altLang="zh-CN" b="1" dirty="0"/>
              <a:t>Vision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22546" y="2466571"/>
            <a:ext cx="7501292" cy="1015663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Make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sense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of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BIG</a:t>
            </a:r>
            <a:r>
              <a:rPr lang="zh-CN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DATA</a:t>
            </a:r>
            <a:r>
              <a:rPr lang="zh-CN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by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tightly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integrating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2700" b="1" dirty="0">
                <a:solidFill>
                  <a:srgbClr val="52D273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algorithms</a:t>
            </a:r>
            <a:r>
              <a:rPr lang="en-US" altLang="zh-CN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,</a:t>
            </a:r>
            <a:r>
              <a:rPr lang="zh-CN" altLang="en-US" sz="2700" b="1" dirty="0">
                <a:solidFill>
                  <a:srgbClr val="FF7200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2700" b="1" dirty="0">
                <a:solidFill>
                  <a:srgbClr val="FF0000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machines</a:t>
            </a:r>
            <a:r>
              <a:rPr lang="en-US" altLang="zh-CN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,</a:t>
            </a:r>
            <a:r>
              <a:rPr lang="zh-CN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and</a:t>
            </a:r>
            <a:r>
              <a:rPr lang="zh-CN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2700" b="1" dirty="0">
                <a:solidFill>
                  <a:srgbClr val="00AFFF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people</a:t>
            </a:r>
            <a:endParaRPr lang="en-US" sz="2700" dirty="0">
              <a:solidFill>
                <a:srgbClr val="00AFFF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546" y="3911817"/>
            <a:ext cx="1687170" cy="1265276"/>
          </a:xfrm>
          <a:prstGeom prst="rect">
            <a:avLst/>
          </a:prstGeom>
          <a:ln w="76200">
            <a:solidFill>
              <a:srgbClr val="52D273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796" y="3904484"/>
            <a:ext cx="1555412" cy="1272609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288" y="3911817"/>
            <a:ext cx="1535612" cy="1308113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578545" y="4298414"/>
            <a:ext cx="394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00" dirty="0"/>
              <a:t>+</a:t>
            </a:r>
            <a:endParaRPr lang="en-US" sz="3300" dirty="0"/>
          </a:p>
        </p:txBody>
      </p:sp>
      <p:sp>
        <p:nvSpPr>
          <p:cNvPr id="12" name="TextBox 11"/>
          <p:cNvSpPr txBox="1"/>
          <p:nvPr/>
        </p:nvSpPr>
        <p:spPr>
          <a:xfrm>
            <a:off x="5716037" y="4291934"/>
            <a:ext cx="394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00" dirty="0"/>
              <a:t>+</a:t>
            </a:r>
            <a:endParaRPr lang="en-US" sz="33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7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Example:</a:t>
            </a:r>
            <a:r>
              <a:rPr lang="zh-CN" altLang="en-US" b="1" dirty="0"/>
              <a:t> </a:t>
            </a:r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960" y="2749199"/>
            <a:ext cx="4987637" cy="65602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image?</a:t>
            </a:r>
            <a:endParaRPr lang="zh-CN" altLang="en-US" b="1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3191" y="2183228"/>
            <a:ext cx="3219052" cy="203090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01290" y="4370591"/>
            <a:ext cx="7543800" cy="3460539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 dirty="0"/>
          </a:p>
          <a:p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solve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problem?</a:t>
            </a:r>
            <a:endParaRPr lang="zh-CN" altLang="en-US" b="1" dirty="0"/>
          </a:p>
          <a:p>
            <a:pPr marL="150876" lvl="1" indent="0">
              <a:buNone/>
            </a:pPr>
            <a:endParaRPr lang="zh-CN" altLang="en-US" sz="2100" dirty="0"/>
          </a:p>
          <a:p>
            <a:endParaRPr lang="zh-CN" alt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260983" y="4474265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2100" dirty="0"/>
              <a:t>Deep</a:t>
            </a:r>
            <a:r>
              <a:rPr lang="zh-CN" altLang="en-US" sz="2100" dirty="0"/>
              <a:t> </a:t>
            </a:r>
            <a:r>
              <a:rPr lang="en-US" altLang="zh-CN" sz="2100" dirty="0"/>
              <a:t>Learning</a:t>
            </a:r>
            <a:r>
              <a:rPr lang="zh-CN" altLang="en-US" sz="2100" dirty="0"/>
              <a:t> </a:t>
            </a:r>
            <a:r>
              <a:rPr lang="en-US" altLang="zh-CN" sz="2100" dirty="0"/>
              <a:t>(Algorithms)</a:t>
            </a:r>
            <a:endParaRPr lang="zh-CN" altLang="en-US" sz="2100" dirty="0"/>
          </a:p>
          <a:p>
            <a:pPr lvl="1"/>
            <a:r>
              <a:rPr lang="en-US" altLang="zh-CN" sz="2100" dirty="0"/>
              <a:t>GPU</a:t>
            </a:r>
            <a:r>
              <a:rPr lang="zh-CN" altLang="en-US" sz="2100" dirty="0"/>
              <a:t> </a:t>
            </a:r>
            <a:r>
              <a:rPr lang="en-US" altLang="zh-CN" sz="2100" dirty="0"/>
              <a:t>Cluster</a:t>
            </a:r>
            <a:r>
              <a:rPr lang="zh-CN" altLang="en-US" sz="2100" dirty="0"/>
              <a:t> </a:t>
            </a:r>
            <a:r>
              <a:rPr lang="en-US" altLang="zh-CN" sz="2100" dirty="0"/>
              <a:t>(Machines)</a:t>
            </a:r>
            <a:endParaRPr lang="zh-CN" altLang="en-US" sz="2100" dirty="0"/>
          </a:p>
          <a:p>
            <a:pPr lvl="1"/>
            <a:r>
              <a:rPr lang="en-US" altLang="zh-CN" sz="2100" dirty="0" err="1"/>
              <a:t>ImageNet</a:t>
            </a:r>
            <a:r>
              <a:rPr lang="zh-CN" altLang="en-US" sz="2100" dirty="0"/>
              <a:t> </a:t>
            </a:r>
            <a:r>
              <a:rPr lang="en-US" altLang="zh-CN" sz="2100" dirty="0"/>
              <a:t>(People)</a:t>
            </a:r>
            <a:endParaRPr lang="zh-CN" altLang="en-US" sz="2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1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Spark</a:t>
            </a:r>
            <a:r>
              <a:rPr lang="en-US" altLang="zh-CN" b="1" dirty="0"/>
              <a:t>’s</a:t>
            </a:r>
            <a:r>
              <a:rPr lang="zh-CN" altLang="en-US" b="1" dirty="0"/>
              <a:t> </a:t>
            </a:r>
            <a:r>
              <a:rPr lang="en-US" altLang="zh-CN" b="1" dirty="0"/>
              <a:t>Initial</a:t>
            </a:r>
            <a:r>
              <a:rPr lang="en-US" b="1" dirty="0"/>
              <a:t> </a:t>
            </a:r>
            <a:r>
              <a:rPr lang="en-US" altLang="zh-CN" b="1" dirty="0"/>
              <a:t>I</a:t>
            </a:r>
            <a:r>
              <a:rPr lang="en-US" b="1" dirty="0"/>
              <a:t>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6" y="2278825"/>
            <a:ext cx="8986058" cy="3882879"/>
          </a:xfrm>
        </p:spPr>
        <p:txBody>
          <a:bodyPr>
            <a:normAutofit/>
          </a:bodyPr>
          <a:lstStyle/>
          <a:p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endParaRPr lang="zh-CN" altLang="en-US" dirty="0"/>
          </a:p>
          <a:p>
            <a:pPr lvl="1"/>
            <a:r>
              <a:rPr lang="zh-CN" altLang="en-US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ea typeface="Futura Condensed Medium" charset="0"/>
                <a:cs typeface="Futura Condensed Medium" charset="0"/>
              </a:rPr>
              <a:t>Run</a:t>
            </a:r>
            <a:r>
              <a:rPr lang="zh-CN" altLang="en-US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ea typeface="Futura Condensed Medium" charset="0"/>
                <a:cs typeface="Futura Condensed Medium" charset="0"/>
              </a:rPr>
              <a:t>ML</a:t>
            </a:r>
            <a:r>
              <a:rPr lang="zh-CN" altLang="en-US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ea typeface="Futura Condensed Medium" charset="0"/>
                <a:cs typeface="Futura Condensed Medium" charset="0"/>
              </a:rPr>
              <a:t>Algorithms</a:t>
            </a:r>
            <a:r>
              <a:rPr lang="zh-CN" altLang="en-US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ea typeface="Futura Condensed Medium" charset="0"/>
                <a:cs typeface="Futura Condensed Medium" charset="0"/>
              </a:rPr>
              <a:t>on</a:t>
            </a:r>
            <a:r>
              <a:rPr lang="zh-CN" altLang="en-US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ea typeface="Futura Condensed Medium" charset="0"/>
                <a:cs typeface="Futura Condensed Medium" charset="0"/>
              </a:rPr>
              <a:t>Hadoop</a:t>
            </a:r>
            <a:endParaRPr lang="zh-CN" altLang="en-US" dirty="0"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slow?</a:t>
            </a:r>
            <a:endParaRPr lang="zh-CN" altLang="en-US" dirty="0"/>
          </a:p>
          <a:p>
            <a:pPr marL="810938" lvl="3" indent="-385754">
              <a:buFont typeface="+mj-lt"/>
              <a:buAutoNum type="arabicPeriod"/>
            </a:pPr>
            <a:r>
              <a:rPr lang="en-US" altLang="zh-CN" sz="2400" dirty="0">
                <a:ea typeface="Futura Condensed Medium" charset="0"/>
                <a:cs typeface="Futura Condensed Medium" charset="0"/>
              </a:rPr>
              <a:t>The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algorithms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are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iterative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(i.e.,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multiple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scans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of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data)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</a:p>
          <a:p>
            <a:pPr marL="810938" lvl="3" indent="-385754">
              <a:buFont typeface="+mj-lt"/>
              <a:buAutoNum type="arabicPeriod"/>
            </a:pPr>
            <a:r>
              <a:rPr lang="en-US" altLang="zh-CN" sz="2400" dirty="0" err="1">
                <a:ea typeface="Futura Condensed Medium" charset="0"/>
                <a:cs typeface="Futura Condensed Medium" charset="0"/>
              </a:rPr>
              <a:t>MapReduce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writes/reads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to/from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b="1" dirty="0">
                <a:solidFill>
                  <a:srgbClr val="FF7200"/>
                </a:solidFill>
                <a:ea typeface="Futura Condensed Medium" charset="0"/>
                <a:cs typeface="Futura Condensed Medium" charset="0"/>
              </a:rPr>
              <a:t>disk</a:t>
            </a:r>
            <a:r>
              <a:rPr lang="zh-CN" altLang="en-US" sz="2400" dirty="0">
                <a:solidFill>
                  <a:srgbClr val="FF7200"/>
                </a:solidFill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at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each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iteration</a:t>
            </a:r>
            <a:endParaRPr lang="zh-CN" altLang="en-US" sz="2400" dirty="0"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Solution</a:t>
            </a:r>
            <a:endParaRPr lang="zh-CN" altLang="en-US" dirty="0"/>
          </a:p>
          <a:p>
            <a:pPr lvl="1">
              <a:buClr>
                <a:schemeClr val="tx1"/>
              </a:buClr>
            </a:pPr>
            <a:r>
              <a:rPr lang="zh-CN" altLang="en-US" sz="2650" dirty="0">
                <a:solidFill>
                  <a:srgbClr val="000000">
                    <a:lumMod val="75000"/>
                    <a:lumOff val="25000"/>
                  </a:srgbClr>
                </a:solidFill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  <a:ea typeface="Futura Condensed Medium" charset="0"/>
                <a:cs typeface="Futura Condensed Medium" charset="0"/>
              </a:rPr>
              <a:t>Keep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800" b="1" dirty="0">
                <a:solidFill>
                  <a:srgbClr val="FF7200"/>
                </a:solidFill>
                <a:ea typeface="Futura Condensed Medium" charset="0"/>
                <a:cs typeface="Futura Condensed Medium" charset="0"/>
              </a:rPr>
              <a:t>memory</a:t>
            </a:r>
            <a:endParaRPr lang="zh-CN" altLang="en-US" sz="2800" b="1" dirty="0">
              <a:solidFill>
                <a:srgbClr val="FF7200"/>
              </a:solidFill>
              <a:ea typeface="Futura Condensed Medium" charset="0"/>
              <a:cs typeface="Futura Condensed Medium" charset="0"/>
            </a:endParaRPr>
          </a:p>
          <a:p>
            <a:endParaRPr lang="zh-CN" altLang="en-US" sz="2700" dirty="0">
              <a:ea typeface="Futura Condensed Medium" charset="0"/>
              <a:cs typeface="Futura Condensed Medium" charset="0"/>
            </a:endParaRPr>
          </a:p>
          <a:p>
            <a:pPr marL="288029" lvl="2" indent="0">
              <a:buNone/>
            </a:pPr>
            <a:endParaRPr lang="zh-CN" altLang="en-US" sz="2700" dirty="0">
              <a:ea typeface="Futura Condensed Medium" charset="0"/>
              <a:cs typeface="Futura Condensed Medium" charset="0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2038" y="953262"/>
            <a:ext cx="1529444" cy="17830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32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31342" y="2872487"/>
            <a:ext cx="1512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Matei</a:t>
            </a:r>
            <a:r>
              <a:rPr lang="en-US" b="1" dirty="0" smtClean="0"/>
              <a:t> </a:t>
            </a:r>
            <a:r>
              <a:rPr lang="en-US" b="1" dirty="0" err="1" smtClean="0"/>
              <a:t>Zaharia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828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About</a:t>
            </a:r>
            <a:r>
              <a:rPr lang="zh-CN" altLang="en-US" b="1" dirty="0"/>
              <a:t> </a:t>
            </a:r>
            <a:r>
              <a:rPr lang="en-US" altLang="zh-CN" b="1" dirty="0"/>
              <a:t>Fault</a:t>
            </a:r>
            <a:r>
              <a:rPr lang="zh-CN" altLang="en-US" b="1" dirty="0"/>
              <a:t> </a:t>
            </a:r>
            <a:r>
              <a:rPr lang="en-US" altLang="zh-CN" b="1" dirty="0"/>
              <a:t>Tolerance?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64108" y="2377412"/>
            <a:ext cx="7547276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latin typeface="Franklin Gothic Medium" charset="0"/>
                <a:ea typeface="Franklin Gothic Medium" charset="0"/>
                <a:cs typeface="Franklin Gothic Medium" charset="0"/>
              </a:rPr>
              <a:t>Resilient Distributed Datasets</a:t>
            </a:r>
            <a:r>
              <a:rPr lang="zh-CN" altLang="en-US" sz="2550" b="1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altLang="zh-CN" sz="2550" b="1" dirty="0">
                <a:latin typeface="Franklin Gothic Medium" charset="0"/>
                <a:ea typeface="Franklin Gothic Medium" charset="0"/>
                <a:cs typeface="Franklin Gothic Medium" charset="0"/>
              </a:rPr>
              <a:t>(RDD)</a:t>
            </a:r>
            <a:endParaRPr lang="zh-CN" altLang="en-US" sz="2550" b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zh-CN" altLang="en-US" sz="1350" dirty="0"/>
          </a:p>
          <a:p>
            <a:endParaRPr lang="zh-CN" altLang="en-US" sz="1350" dirty="0"/>
          </a:p>
          <a:p>
            <a:endParaRPr lang="zh-CN" altLang="en-US" sz="1350" dirty="0"/>
          </a:p>
          <a:p>
            <a:endParaRPr lang="zh-CN" altLang="en-US" sz="1350" dirty="0"/>
          </a:p>
          <a:p>
            <a:endParaRPr lang="zh-CN" altLang="en-US" sz="1350" dirty="0"/>
          </a:p>
          <a:p>
            <a:endParaRPr lang="zh-CN" altLang="en-US" sz="1350" dirty="0"/>
          </a:p>
          <a:p>
            <a:endParaRPr lang="zh-CN" altLang="en-US" sz="1350" dirty="0"/>
          </a:p>
          <a:p>
            <a:endParaRPr lang="zh-CN" altLang="en-US" sz="1350" dirty="0"/>
          </a:p>
          <a:p>
            <a:endParaRPr lang="zh-CN" altLang="en-US" sz="1350" dirty="0"/>
          </a:p>
          <a:p>
            <a:endParaRPr lang="zh-CN" altLang="en-US" sz="13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49" y="3345809"/>
            <a:ext cx="1919621" cy="17007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2960" y="2377413"/>
            <a:ext cx="1386371" cy="447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/>
          <p:cNvCxnSpPr>
            <a:endCxn id="9" idx="0"/>
          </p:cNvCxnSpPr>
          <p:nvPr/>
        </p:nvCxnSpPr>
        <p:spPr>
          <a:xfrm>
            <a:off x="1457372" y="2824601"/>
            <a:ext cx="405488" cy="521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83921" y="3751212"/>
            <a:ext cx="518498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>
                <a:ea typeface="Futura Condensed Medium" charset="0"/>
                <a:cs typeface="Futura Condensed Medium" charset="0"/>
              </a:rPr>
              <a:t>Main</a:t>
            </a:r>
            <a:r>
              <a:rPr lang="zh-CN" altLang="en-US" sz="2100" b="1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b="1" dirty="0">
                <a:ea typeface="Futura Condensed Medium" charset="0"/>
                <a:cs typeface="Futura Condensed Medium" charset="0"/>
              </a:rPr>
              <a:t>Idea:</a:t>
            </a:r>
            <a:r>
              <a:rPr lang="zh-CN" altLang="en-US" sz="2100" b="1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ea typeface="Futura Condensed Medium" charset="0"/>
                <a:cs typeface="Futura Condensed Medium" charset="0"/>
              </a:rPr>
              <a:t>Logging the transformations (used to </a:t>
            </a:r>
            <a:r>
              <a:rPr lang="en-US" altLang="zh-CN" sz="2100" dirty="0" smtClean="0">
                <a:ea typeface="Futura Condensed Medium" charset="0"/>
                <a:cs typeface="Futura Condensed Medium" charset="0"/>
              </a:rPr>
              <a:t>build </a:t>
            </a:r>
            <a:r>
              <a:rPr lang="en-US" altLang="zh-CN" sz="2100" dirty="0">
                <a:ea typeface="Futura Condensed Medium" charset="0"/>
                <a:cs typeface="Futura Condensed Medium" charset="0"/>
              </a:rPr>
              <a:t>an</a:t>
            </a:r>
            <a:r>
              <a:rPr lang="zh-CN" altLang="en-US" sz="21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ea typeface="Futura Condensed Medium" charset="0"/>
                <a:cs typeface="Futura Condensed Medium" charset="0"/>
              </a:rPr>
              <a:t>RDD)</a:t>
            </a:r>
            <a:r>
              <a:rPr lang="zh-CN" altLang="en-US" sz="21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ea typeface="Futura Condensed Medium" charset="0"/>
                <a:cs typeface="Futura Condensed Medium" charset="0"/>
              </a:rPr>
              <a:t>rather than the RDD</a:t>
            </a:r>
            <a:r>
              <a:rPr lang="zh-CN" altLang="en-US" sz="21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ea typeface="Futura Condensed Medium" charset="0"/>
                <a:cs typeface="Futura Condensed Medium" charset="0"/>
              </a:rPr>
              <a:t>itself</a:t>
            </a:r>
            <a:endParaRPr lang="en-US" sz="2100" dirty="0">
              <a:ea typeface="Futura Condensed Medium" charset="0"/>
              <a:cs typeface="Futura Condensed Medium" charset="0"/>
            </a:endParaRPr>
          </a:p>
          <a:p>
            <a:endParaRPr lang="en-US" sz="2100" dirty="0">
              <a:ea typeface="Futura Condensed Medium" charset="0"/>
              <a:cs typeface="Futura Condensed Med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306" y="6081839"/>
            <a:ext cx="8245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Futura Condensed Medium" charset="0"/>
                <a:ea typeface="Futura Condensed Medium" charset="0"/>
                <a:cs typeface="Futura Condensed Medium" charset="0"/>
              </a:rPr>
              <a:t>Zaharia</a:t>
            </a:r>
            <a:r>
              <a:rPr lang="zh-CN" altLang="en-US" sz="1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1600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sz="1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1600" dirty="0">
                <a:latin typeface="Futura Condensed Medium" charset="0"/>
                <a:ea typeface="Futura Condensed Medium" charset="0"/>
                <a:cs typeface="Futura Condensed Medium" charset="0"/>
              </a:rPr>
              <a:t>al.</a:t>
            </a:r>
            <a:r>
              <a:rPr lang="zh-CN" altLang="en-US" sz="1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sz="1600" dirty="0">
                <a:latin typeface="Futura Condensed Medium" charset="0"/>
                <a:ea typeface="Futura Condensed Medium" charset="0"/>
                <a:cs typeface="Futura Condensed Medium" charset="0"/>
              </a:rPr>
              <a:t>Resilient Distributed Datasets: A Fault-Tolerant Abstraction for In-Memory Cluster Computing. NSDI 2012: 15-28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5768" y="2375226"/>
            <a:ext cx="3963924" cy="1088068"/>
          </a:xfrm>
        </p:spPr>
        <p:txBody>
          <a:bodyPr/>
          <a:lstStyle/>
          <a:p>
            <a:r>
              <a:rPr lang="en-US" altLang="zh-CN" b="1" dirty="0"/>
              <a:t>Why</a:t>
            </a:r>
            <a:r>
              <a:rPr lang="zh-CN" altLang="en-US" b="1" dirty="0"/>
              <a:t> </a:t>
            </a:r>
            <a:r>
              <a:rPr lang="en-US" altLang="zh-CN" b="1" dirty="0"/>
              <a:t>Spark?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41018" y="4107942"/>
            <a:ext cx="1957646" cy="71490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altLang="zh-CN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Easy</a:t>
            </a:r>
            <a:r>
              <a:rPr lang="zh-CN" altLang="en-US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Use</a:t>
            </a:r>
            <a:endParaRPr lang="en-US" sz="405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10512" y="4107942"/>
            <a:ext cx="1179576" cy="73310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altLang="zh-CN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Fast</a:t>
            </a:r>
            <a:endParaRPr lang="en-US" sz="405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1" y="4107943"/>
            <a:ext cx="941642" cy="10292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003" y="4107942"/>
            <a:ext cx="941642" cy="10292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2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Makes</a:t>
            </a:r>
            <a:r>
              <a:rPr lang="zh-CN" altLang="en-US" b="1" dirty="0"/>
              <a:t> </a:t>
            </a:r>
            <a:r>
              <a:rPr lang="en-US" altLang="zh-CN" b="1" dirty="0"/>
              <a:t>Spark</a:t>
            </a:r>
            <a:r>
              <a:rPr lang="zh-CN" altLang="en-US" b="1" dirty="0"/>
              <a:t> </a:t>
            </a:r>
            <a:r>
              <a:rPr lang="en-US" altLang="zh-CN" b="1" i="1" dirty="0"/>
              <a:t>Fast</a:t>
            </a:r>
            <a:r>
              <a:rPr lang="en-US" altLang="zh-CN" b="1" dirty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700" dirty="0"/>
              <a:t>In-memory</a:t>
            </a:r>
            <a:r>
              <a:rPr lang="zh-CN" altLang="en-US" sz="2700" dirty="0"/>
              <a:t> </a:t>
            </a:r>
            <a:r>
              <a:rPr lang="en-US" altLang="zh-CN" sz="2700" dirty="0"/>
              <a:t>Computation</a:t>
            </a:r>
            <a:endParaRPr lang="zh-CN" altLang="en-US" sz="27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4" y="3113276"/>
            <a:ext cx="3755162" cy="24746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9143" y="3748913"/>
            <a:ext cx="4205831" cy="1838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ea typeface="Futura Medium" charset="0"/>
                <a:cs typeface="Futura Medium" charset="0"/>
              </a:rPr>
              <a:t>What</a:t>
            </a:r>
            <a:r>
              <a:rPr lang="zh-CN" altLang="en-US" sz="2800" dirty="0"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ea typeface="Futura Medium" charset="0"/>
                <a:cs typeface="Futura Medium" charset="0"/>
              </a:rPr>
              <a:t>you</a:t>
            </a:r>
            <a:r>
              <a:rPr lang="zh-CN" altLang="en-US" sz="2800" dirty="0"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ea typeface="Futura Medium" charset="0"/>
                <a:cs typeface="Futura Medium" charset="0"/>
              </a:rPr>
              <a:t>save?</a:t>
            </a:r>
            <a:r>
              <a:rPr lang="zh-CN" altLang="en-US" sz="2800" dirty="0">
                <a:ea typeface="Futura Medium" charset="0"/>
                <a:cs typeface="Futura Medium" charset="0"/>
              </a:rPr>
              <a:t> </a:t>
            </a:r>
          </a:p>
          <a:p>
            <a:pPr marL="342900" indent="-342900">
              <a:buClr>
                <a:srgbClr val="FF7200"/>
              </a:buClr>
              <a:buFont typeface="Arial" charset="0"/>
              <a:buChar char="•"/>
            </a:pPr>
            <a:r>
              <a:rPr lang="en-US" altLang="zh-CN" sz="2400" dirty="0">
                <a:ea typeface="Futura Condensed Medium" charset="0"/>
                <a:cs typeface="Futura Condensed Medium" charset="0"/>
              </a:rPr>
              <a:t>Serialization/Deserialization</a:t>
            </a:r>
            <a:endParaRPr lang="zh-CN" altLang="en-US" sz="2400" dirty="0">
              <a:ea typeface="Futura Condensed Medium" charset="0"/>
              <a:cs typeface="Futura Condensed Medium" charset="0"/>
            </a:endParaRPr>
          </a:p>
          <a:p>
            <a:pPr marL="342900" indent="-342900">
              <a:buClr>
                <a:srgbClr val="FF7200"/>
              </a:buClr>
              <a:buFont typeface="Arial" charset="0"/>
              <a:buChar char="•"/>
            </a:pPr>
            <a:r>
              <a:rPr lang="en-US" altLang="zh-CN" sz="2400" dirty="0">
                <a:ea typeface="Futura Condensed Medium" charset="0"/>
                <a:cs typeface="Futura Condensed Medium" charset="0"/>
              </a:rPr>
              <a:t>Compression/Decompression</a:t>
            </a:r>
            <a:endParaRPr lang="zh-CN" altLang="en-US" sz="2400" dirty="0">
              <a:ea typeface="Futura Condensed Medium" charset="0"/>
              <a:cs typeface="Futura Condensed Medium" charset="0"/>
            </a:endParaRPr>
          </a:p>
          <a:p>
            <a:pPr marL="342900" indent="-342900">
              <a:buClr>
                <a:srgbClr val="FF7200"/>
              </a:buClr>
              <a:buFont typeface="Arial" charset="0"/>
              <a:buChar char="•"/>
            </a:pPr>
            <a:r>
              <a:rPr lang="en-US" altLang="zh-CN" sz="2400" dirty="0">
                <a:ea typeface="Futura Condensed Medium" charset="0"/>
                <a:cs typeface="Futura Condensed Medium" charset="0"/>
              </a:rPr>
              <a:t>I/O</a:t>
            </a:r>
            <a:r>
              <a:rPr lang="zh-CN" altLang="en-US" sz="2400" dirty="0"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ea typeface="Futura Condensed Medium" charset="0"/>
                <a:cs typeface="Futura Condensed Medium" charset="0"/>
              </a:rPr>
              <a:t>cost</a:t>
            </a:r>
            <a:endParaRPr lang="zh-CN" altLang="en-US" sz="2400" dirty="0">
              <a:ea typeface="Futura Condensed Medium" charset="0"/>
              <a:cs typeface="Futura Condensed Medium" charset="0"/>
            </a:endParaRPr>
          </a:p>
          <a:p>
            <a:endParaRPr lang="en-US" sz="135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1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202677" y="857250"/>
            <a:ext cx="9474693" cy="5118686"/>
            <a:chOff x="1228711" y="2675119"/>
            <a:chExt cx="10267959" cy="37846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8711" y="2675119"/>
              <a:ext cx="6388359" cy="378467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3716" y="2675119"/>
              <a:ext cx="4412954" cy="378467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518309" y="2806434"/>
            <a:ext cx="553357" cy="1419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625" dirty="0">
                <a:latin typeface="Helvetica" charset="0"/>
                <a:ea typeface="Helvetica" charset="0"/>
                <a:cs typeface="Helvetica" charset="0"/>
              </a:rPr>
              <a:t>“</a:t>
            </a:r>
            <a:endParaRPr lang="en-US" sz="8625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0983" y="3026093"/>
            <a:ext cx="5331034" cy="479247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38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14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789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65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000" dirty="0">
                <a:latin typeface="Futura Condensed Medium" charset="0"/>
                <a:ea typeface="Futura Condensed Medium" charset="0"/>
                <a:cs typeface="Futura Condensed Medium" charset="0"/>
              </a:rPr>
              <a:t>CPU (and not I/O) is often the bottleneck</a:t>
            </a:r>
            <a:endParaRPr lang="en-US" sz="30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41051" y="2890109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Helvetica" charset="0"/>
                <a:ea typeface="Helvetica" charset="0"/>
                <a:cs typeface="Helvetica" charset="0"/>
              </a:rPr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3305" y="4357816"/>
            <a:ext cx="4906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Futura Condensed Medium" charset="0"/>
                <a:ea typeface="Futura Condensed Medium" charset="0"/>
                <a:cs typeface="Futura Condensed Medium" charset="0"/>
              </a:rPr>
              <a:t>Ousterhout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al.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Making Sense of Performance in Data Analytics Frameworks.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NSDI 2015: 293-307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90" y="1404731"/>
            <a:ext cx="7851729" cy="385791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4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2375231"/>
            <a:ext cx="6405372" cy="1711516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2960" y="1072206"/>
            <a:ext cx="7543800" cy="1088068"/>
          </a:xfrm>
        </p:spPr>
        <p:txBody>
          <a:bodyPr/>
          <a:lstStyle/>
          <a:p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Makes</a:t>
            </a:r>
            <a:r>
              <a:rPr lang="zh-CN" altLang="en-US" b="1" dirty="0"/>
              <a:t> </a:t>
            </a:r>
            <a:r>
              <a:rPr lang="en-US" altLang="zh-CN" b="1" dirty="0"/>
              <a:t>Spark</a:t>
            </a:r>
            <a:r>
              <a:rPr lang="zh-CN" altLang="en-US" b="1" dirty="0"/>
              <a:t> </a:t>
            </a:r>
            <a:r>
              <a:rPr lang="en-US" altLang="zh-CN" b="1" i="1" dirty="0"/>
              <a:t>Fast</a:t>
            </a:r>
            <a:r>
              <a:rPr lang="en-US" altLang="zh-CN" b="1" dirty="0"/>
              <a:t>?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74313" y="4301704"/>
            <a:ext cx="4196149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1.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Memory Management and Binary Processing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2.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Cache-aware computation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3.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Code generation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5768" y="2375226"/>
            <a:ext cx="3963924" cy="1088068"/>
          </a:xfrm>
        </p:spPr>
        <p:txBody>
          <a:bodyPr/>
          <a:lstStyle/>
          <a:p>
            <a:r>
              <a:rPr lang="en-US" altLang="zh-CN" b="1" dirty="0"/>
              <a:t>Why</a:t>
            </a:r>
            <a:r>
              <a:rPr lang="zh-CN" altLang="en-US" b="1" dirty="0"/>
              <a:t> </a:t>
            </a:r>
            <a:r>
              <a:rPr lang="en-US" altLang="zh-CN" b="1" dirty="0"/>
              <a:t>Spark?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41018" y="4107942"/>
            <a:ext cx="1957646" cy="71490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altLang="zh-CN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Easy</a:t>
            </a:r>
            <a:r>
              <a:rPr lang="zh-CN" altLang="en-US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Use</a:t>
            </a:r>
            <a:endParaRPr lang="en-US" sz="405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10512" y="4107942"/>
            <a:ext cx="1179576" cy="73310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altLang="zh-CN" sz="4050" dirty="0">
                <a:latin typeface="Futura Condensed Medium" charset="0"/>
                <a:ea typeface="Futura Condensed Medium" charset="0"/>
                <a:cs typeface="Futura Condensed Medium" charset="0"/>
              </a:rPr>
              <a:t>Fast</a:t>
            </a:r>
            <a:endParaRPr lang="en-US" sz="405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1" y="4107943"/>
            <a:ext cx="941642" cy="10292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003" y="4107942"/>
            <a:ext cx="941642" cy="10292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3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515278" y="3656220"/>
            <a:ext cx="1915450" cy="983105"/>
            <a:chOff x="416184" y="3941823"/>
            <a:chExt cx="2553934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826555" y="3941823"/>
              <a:ext cx="1143563" cy="1203613"/>
              <a:chOff x="1720113" y="4987970"/>
              <a:chExt cx="1143563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720113" y="4987970"/>
                <a:ext cx="114356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Inventory</a:t>
                </a:r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631757" y="1071937"/>
            <a:ext cx="1660434" cy="1116238"/>
            <a:chOff x="571497" y="793283"/>
            <a:chExt cx="2213912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2011266" y="793283"/>
              <a:ext cx="774143" cy="1488317"/>
              <a:chOff x="1937425" y="1261472"/>
              <a:chExt cx="774143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37425" y="1261472"/>
                <a:ext cx="774143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Sales</a:t>
                </a:r>
              </a:p>
              <a:p>
                <a:pPr algn="ctr"/>
                <a:r>
                  <a:rPr lang="en-US" sz="1350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654078" y="2364079"/>
            <a:ext cx="1629250" cy="1116238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63071" y="2982369"/>
                <a:ext cx="722847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Sales</a:t>
                </a:r>
              </a:p>
              <a:p>
                <a:pPr algn="ctr"/>
                <a:r>
                  <a:rPr lang="en-US" sz="1350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/>
          <p:cNvGrpSpPr/>
          <p:nvPr/>
        </p:nvGrpSpPr>
        <p:grpSpPr>
          <a:xfrm>
            <a:off x="726951" y="4815228"/>
            <a:ext cx="1763928" cy="908798"/>
            <a:chOff x="698576" y="5320605"/>
            <a:chExt cx="2351903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746189" y="5320605"/>
              <a:ext cx="1304290" cy="1196939"/>
              <a:chOff x="1639751" y="5001318"/>
              <a:chExt cx="1304290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639751" y="5001318"/>
                <a:ext cx="1304290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sp>
        <p:nvSpPr>
          <p:cNvPr id="37" name="Title 40"/>
          <p:cNvSpPr txBox="1">
            <a:spLocks/>
          </p:cNvSpPr>
          <p:nvPr/>
        </p:nvSpPr>
        <p:spPr>
          <a:xfrm>
            <a:off x="4472354" y="969860"/>
            <a:ext cx="424067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3600" dirty="0"/>
              <a:t>Data Warehouse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894" y="1788788"/>
            <a:ext cx="1605749" cy="1779225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 rot="1433144">
            <a:off x="2552413" y="1815222"/>
            <a:ext cx="917519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5" name="Right Arrow 44"/>
          <p:cNvSpPr/>
          <p:nvPr/>
        </p:nvSpPr>
        <p:spPr>
          <a:xfrm rot="20220076">
            <a:off x="2528193" y="2628718"/>
            <a:ext cx="917519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6" name="Right Arrow 45"/>
          <p:cNvSpPr/>
          <p:nvPr/>
        </p:nvSpPr>
        <p:spPr>
          <a:xfrm rot="19310221">
            <a:off x="2472478" y="3413926"/>
            <a:ext cx="1238051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7" name="Right Arrow 46"/>
          <p:cNvSpPr/>
          <p:nvPr/>
        </p:nvSpPr>
        <p:spPr>
          <a:xfrm rot="18431872">
            <a:off x="2253654" y="4338819"/>
            <a:ext cx="1696644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8" name="Content Placeholder 6"/>
          <p:cNvSpPr txBox="1">
            <a:spLocks/>
          </p:cNvSpPr>
          <p:nvPr/>
        </p:nvSpPr>
        <p:spPr>
          <a:xfrm>
            <a:off x="5161110" y="2077913"/>
            <a:ext cx="3349556" cy="120097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Collects and organizes historical data from multiple 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6643" y="4414289"/>
            <a:ext cx="2485617" cy="13388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700" u="sng" dirty="0"/>
              <a:t>So far </a:t>
            </a:r>
            <a:r>
              <a:rPr lang="mr-IN" sz="2700" u="sng" dirty="0"/>
              <a:t>…</a:t>
            </a:r>
            <a:endParaRPr lang="en-US" sz="2700" u="sng" dirty="0"/>
          </a:p>
          <a:p>
            <a:pPr marL="428625" indent="-428625">
              <a:buFont typeface="Wingdings" charset="2"/>
              <a:buChar char="Ø"/>
            </a:pPr>
            <a:r>
              <a:rPr lang="en-US" sz="2700" dirty="0"/>
              <a:t>Star Schemas</a:t>
            </a:r>
          </a:p>
          <a:p>
            <a:pPr marL="428625" indent="-428625">
              <a:buFont typeface="Wingdings" charset="2"/>
              <a:buChar char="Ø"/>
            </a:pPr>
            <a:r>
              <a:rPr lang="en-US" sz="2700" dirty="0"/>
              <a:t>Data </a:t>
            </a:r>
            <a:r>
              <a:rPr lang="en-US" sz="2700" dirty="0" smtClean="0"/>
              <a:t>cubes</a:t>
            </a:r>
            <a:endParaRPr lang="en-US" sz="27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77" y="2975512"/>
            <a:ext cx="2484960" cy="1583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03" y="5370861"/>
            <a:ext cx="1820542" cy="15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01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33" y="1081312"/>
            <a:ext cx="8321040" cy="1088068"/>
          </a:xfrm>
        </p:spPr>
        <p:txBody>
          <a:bodyPr>
            <a:normAutofit/>
          </a:bodyPr>
          <a:lstStyle/>
          <a:p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Makes</a:t>
            </a:r>
            <a:r>
              <a:rPr lang="zh-CN" altLang="en-US" b="1" dirty="0"/>
              <a:t> </a:t>
            </a:r>
            <a:r>
              <a:rPr lang="en-US" altLang="zh-CN" b="1" dirty="0"/>
              <a:t>Spark</a:t>
            </a:r>
            <a:r>
              <a:rPr lang="zh-CN" altLang="en-US" b="1" dirty="0"/>
              <a:t> </a:t>
            </a:r>
            <a:r>
              <a:rPr lang="en-US" altLang="zh-CN" b="1" i="1" dirty="0"/>
              <a:t>Easy-to-Use</a:t>
            </a:r>
            <a:r>
              <a:rPr lang="en-US" altLang="zh-CN" b="1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2573" y="2243422"/>
            <a:ext cx="7543800" cy="3017520"/>
          </a:xfrm>
        </p:spPr>
        <p:txBody>
          <a:bodyPr/>
          <a:lstStyle/>
          <a:p>
            <a:r>
              <a:rPr lang="en-US" altLang="zh-CN" sz="2700" dirty="0">
                <a:solidFill>
                  <a:srgbClr val="FF7200"/>
                </a:solidFill>
              </a:rPr>
              <a:t>Over</a:t>
            </a:r>
            <a:r>
              <a:rPr lang="zh-CN" altLang="en-US" sz="2700" dirty="0">
                <a:solidFill>
                  <a:srgbClr val="FF7200"/>
                </a:solidFill>
              </a:rPr>
              <a:t> </a:t>
            </a:r>
            <a:r>
              <a:rPr lang="en-US" altLang="zh-CN" sz="2700" dirty="0">
                <a:solidFill>
                  <a:srgbClr val="FF7200"/>
                </a:solidFill>
              </a:rPr>
              <a:t>80</a:t>
            </a:r>
            <a:r>
              <a:rPr lang="zh-CN" altLang="en-US" sz="2700" dirty="0">
                <a:solidFill>
                  <a:srgbClr val="FF7200"/>
                </a:solidFill>
              </a:rPr>
              <a:t> </a:t>
            </a:r>
            <a:r>
              <a:rPr lang="en-US" altLang="zh-CN" sz="2700" dirty="0">
                <a:solidFill>
                  <a:srgbClr val="FF7200"/>
                </a:solidFill>
              </a:rPr>
              <a:t>High-level</a:t>
            </a:r>
            <a:r>
              <a:rPr lang="zh-CN" altLang="en-US" sz="2700" dirty="0">
                <a:solidFill>
                  <a:srgbClr val="FF7200"/>
                </a:solidFill>
              </a:rPr>
              <a:t> </a:t>
            </a:r>
            <a:r>
              <a:rPr lang="en-US" altLang="zh-CN" sz="2700" dirty="0">
                <a:solidFill>
                  <a:srgbClr val="FF7200"/>
                </a:solidFill>
              </a:rPr>
              <a:t>Operators</a:t>
            </a:r>
            <a:endParaRPr lang="zh-CN" altLang="en-US" sz="2700" dirty="0">
              <a:solidFill>
                <a:srgbClr val="FF72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82" y="3524587"/>
            <a:ext cx="2439992" cy="2171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290" y="3544090"/>
            <a:ext cx="2142902" cy="21607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6526" y="2933142"/>
            <a:ext cx="22498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WordCount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(</a:t>
            </a:r>
            <a:r>
              <a:rPr lang="en-US" altLang="zh-CN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Mapreduce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)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0371" y="3674556"/>
            <a:ext cx="3409950" cy="9683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42436" y="2951634"/>
            <a:ext cx="18119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WordCount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(Spark)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55" y="1090803"/>
            <a:ext cx="8321040" cy="1088068"/>
          </a:xfrm>
        </p:spPr>
        <p:txBody>
          <a:bodyPr>
            <a:normAutofit/>
          </a:bodyPr>
          <a:lstStyle/>
          <a:p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Makes</a:t>
            </a:r>
            <a:r>
              <a:rPr lang="zh-CN" altLang="en-US" b="1" dirty="0"/>
              <a:t> </a:t>
            </a:r>
            <a:r>
              <a:rPr lang="en-US" altLang="zh-CN" b="1" dirty="0"/>
              <a:t>Spark</a:t>
            </a:r>
            <a:r>
              <a:rPr lang="zh-CN" altLang="en-US" b="1" dirty="0"/>
              <a:t> </a:t>
            </a:r>
            <a:r>
              <a:rPr lang="en-US" altLang="zh-CN" b="1" i="1" dirty="0"/>
              <a:t>Easy-to-Use</a:t>
            </a:r>
            <a:r>
              <a:rPr lang="en-US" altLang="zh-CN" b="1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121" y="2352292"/>
            <a:ext cx="5135776" cy="3017520"/>
          </a:xfrm>
        </p:spPr>
        <p:txBody>
          <a:bodyPr/>
          <a:lstStyle/>
          <a:p>
            <a:r>
              <a:rPr lang="en-US" sz="2700" b="1" dirty="0">
                <a:solidFill>
                  <a:srgbClr val="FF7200"/>
                </a:solidFill>
              </a:rPr>
              <a:t>Unified Engine</a:t>
            </a:r>
            <a:endParaRPr lang="en-US" b="1" dirty="0">
              <a:solidFill>
                <a:srgbClr val="FF72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9294" y="2847620"/>
            <a:ext cx="4347796" cy="21671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3474" y="5150818"/>
            <a:ext cx="43989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Easy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manage,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learn,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and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combine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functionality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Analogy</a:t>
            </a:r>
            <a:endParaRPr lang="en-US" dirty="0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337" y="2605019"/>
            <a:ext cx="2948423" cy="195668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935939" y="3492577"/>
            <a:ext cx="1136325" cy="376965"/>
          </a:xfrm>
          <a:prstGeom prst="rightArrow">
            <a:avLst/>
          </a:prstGeom>
          <a:solidFill>
            <a:srgbClr val="DA600D"/>
          </a:solidFill>
          <a:ln>
            <a:solidFill>
              <a:srgbClr val="DA60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7653" y="3224803"/>
            <a:ext cx="390883" cy="1051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362" y="2473923"/>
            <a:ext cx="857250" cy="7917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887" y="3645259"/>
            <a:ext cx="1034576" cy="10345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143" y="3645291"/>
            <a:ext cx="592198" cy="9719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8" y="2729919"/>
            <a:ext cx="1130627" cy="79930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82010" y="5042193"/>
            <a:ext cx="212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Franklin Gothic Medium" charset="0"/>
                <a:ea typeface="Franklin Gothic Medium" charset="0"/>
                <a:cs typeface="Franklin Gothic Medium" charset="0"/>
              </a:rPr>
              <a:t>Specialized</a:t>
            </a:r>
            <a:r>
              <a:rPr lang="zh-CN" altLang="en-US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altLang="zh-CN" dirty="0">
                <a:latin typeface="Franklin Gothic Medium" charset="0"/>
                <a:ea typeface="Franklin Gothic Medium" charset="0"/>
                <a:cs typeface="Franklin Gothic Medium" charset="0"/>
              </a:rPr>
              <a:t>Devices</a:t>
            </a:r>
            <a:endParaRPr lang="en-US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5166" y="5007176"/>
            <a:ext cx="15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Franklin Gothic Medium" charset="0"/>
                <a:ea typeface="Franklin Gothic Medium" charset="0"/>
                <a:cs typeface="Franklin Gothic Medium" charset="0"/>
              </a:rPr>
              <a:t>Unified</a:t>
            </a:r>
            <a:r>
              <a:rPr lang="zh-CN" altLang="en-US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altLang="zh-CN" dirty="0">
                <a:latin typeface="Franklin Gothic Medium" charset="0"/>
                <a:ea typeface="Franklin Gothic Medium" charset="0"/>
                <a:cs typeface="Franklin Gothic Medium" charset="0"/>
              </a:rPr>
              <a:t>Device</a:t>
            </a:r>
            <a:endParaRPr lang="en-US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8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16688" y="5028050"/>
            <a:ext cx="9160688" cy="545795"/>
          </a:xfrm>
          <a:prstGeom prst="rect">
            <a:avLst/>
          </a:prstGeom>
          <a:solidFill>
            <a:srgbClr val="DA600D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/>
        </p:nvSpPr>
        <p:spPr>
          <a:xfrm>
            <a:off x="0" y="4356453"/>
            <a:ext cx="9144000" cy="545795"/>
          </a:xfrm>
          <a:prstGeom prst="rect">
            <a:avLst/>
          </a:prstGeom>
          <a:solidFill>
            <a:srgbClr val="DA600D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16576" y="2921932"/>
            <a:ext cx="9127424" cy="545795"/>
          </a:xfrm>
          <a:prstGeom prst="rect">
            <a:avLst/>
          </a:prstGeom>
          <a:solidFill>
            <a:srgbClr val="DA600D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25" y="1064217"/>
            <a:ext cx="8321040" cy="1088068"/>
          </a:xfrm>
        </p:spPr>
        <p:txBody>
          <a:bodyPr>
            <a:normAutofit/>
          </a:bodyPr>
          <a:lstStyle/>
          <a:p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Makes</a:t>
            </a:r>
            <a:r>
              <a:rPr lang="zh-CN" altLang="en-US" b="1" dirty="0"/>
              <a:t> </a:t>
            </a:r>
            <a:r>
              <a:rPr lang="en-US" altLang="zh-CN" b="1" dirty="0"/>
              <a:t>Spark</a:t>
            </a:r>
            <a:r>
              <a:rPr lang="zh-CN" altLang="en-US" b="1" dirty="0"/>
              <a:t> </a:t>
            </a:r>
            <a:r>
              <a:rPr lang="en-US" altLang="zh-CN" b="1" i="1" dirty="0"/>
              <a:t>Easy-to-Use</a:t>
            </a:r>
            <a:r>
              <a:rPr lang="en-US" altLang="zh-CN" b="1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4" y="2260986"/>
            <a:ext cx="3949877" cy="461175"/>
          </a:xfrm>
        </p:spPr>
        <p:txBody>
          <a:bodyPr>
            <a:noAutofit/>
          </a:bodyPr>
          <a:lstStyle/>
          <a:p>
            <a:r>
              <a:rPr lang="en-US" altLang="zh-CN" sz="2700" b="1" dirty="0">
                <a:solidFill>
                  <a:srgbClr val="FF7200"/>
                </a:solidFill>
              </a:rPr>
              <a:t>Integrate</a:t>
            </a:r>
            <a:r>
              <a:rPr lang="zh-CN" altLang="en-US" sz="2700" b="1" dirty="0">
                <a:solidFill>
                  <a:srgbClr val="FF7200"/>
                </a:solidFill>
              </a:rPr>
              <a:t> </a:t>
            </a:r>
            <a:r>
              <a:rPr lang="en-US" altLang="zh-CN" sz="2700" b="1" dirty="0">
                <a:solidFill>
                  <a:srgbClr val="FF7200"/>
                </a:solidFill>
              </a:rPr>
              <a:t>Broadly</a:t>
            </a:r>
            <a:endParaRPr lang="en-US" sz="2700" b="1" dirty="0">
              <a:solidFill>
                <a:srgbClr val="FF72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0756" y="3030740"/>
            <a:ext cx="2083553" cy="461175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38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14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789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65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b="1" dirty="0">
                <a:latin typeface="Futura Condensed Medium" charset="0"/>
                <a:ea typeface="Futura Condensed Medium" charset="0"/>
                <a:cs typeface="Futura Condensed Medium" charset="0"/>
              </a:rPr>
              <a:t>Languages:</a:t>
            </a:r>
            <a:endParaRPr lang="en-US" sz="2100" b="1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5605" y="4438628"/>
            <a:ext cx="1639175" cy="461175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38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14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789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65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b="1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2100" b="1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100" b="1" dirty="0">
                <a:latin typeface="Futura Condensed Medium" charset="0"/>
                <a:ea typeface="Futura Condensed Medium" charset="0"/>
                <a:cs typeface="Futura Condensed Medium" charset="0"/>
              </a:rPr>
              <a:t>Sources:</a:t>
            </a:r>
            <a:endParaRPr lang="en-US" sz="2100" b="1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95605" y="5141872"/>
            <a:ext cx="1813793" cy="461175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38" indent="-91438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38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14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789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65" indent="-1828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b="1" dirty="0">
                <a:latin typeface="Futura Condensed Medium" charset="0"/>
                <a:ea typeface="Futura Condensed Medium" charset="0"/>
                <a:cs typeface="Futura Condensed Medium" charset="0"/>
              </a:rPr>
              <a:t>Environments:</a:t>
            </a:r>
            <a:endParaRPr lang="en-US" sz="2100" b="1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448" y="3031719"/>
            <a:ext cx="493275" cy="374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6535" y="2897745"/>
            <a:ext cx="536852" cy="536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74" y="3031719"/>
            <a:ext cx="949975" cy="4021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4754" y="3094833"/>
            <a:ext cx="773538" cy="2296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346" y="4496782"/>
            <a:ext cx="935675" cy="3209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22" y="4472854"/>
            <a:ext cx="646557" cy="3343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840" y="4447369"/>
            <a:ext cx="753587" cy="3853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281" y="4442542"/>
            <a:ext cx="429824" cy="3954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199" y="4398145"/>
            <a:ext cx="439835" cy="4398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4309" y="4472853"/>
            <a:ext cx="617644" cy="4126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205" y="4428881"/>
            <a:ext cx="378363" cy="3783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387" y="4217864"/>
            <a:ext cx="1124579" cy="8443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77773" y="3658681"/>
            <a:ext cx="4284796" cy="4154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The</a:t>
            </a:r>
            <a:r>
              <a:rPr lang="zh-CN" altLang="en-US" sz="21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21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Data</a:t>
            </a:r>
            <a:r>
              <a:rPr lang="zh-CN" altLang="en-US" sz="21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world</a:t>
            </a:r>
            <a:r>
              <a:rPr lang="zh-CN" altLang="en-US" sz="21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21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diversified</a:t>
            </a:r>
            <a:endParaRPr lang="en-US" sz="21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228" y="4955079"/>
            <a:ext cx="730352" cy="65159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556" y="5040837"/>
            <a:ext cx="818137" cy="5727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197" y="5123742"/>
            <a:ext cx="597455" cy="3414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0891" y="5097206"/>
            <a:ext cx="616930" cy="4074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9071" y="5128183"/>
            <a:ext cx="1063955" cy="35896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242" y="5007083"/>
            <a:ext cx="601167" cy="6011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738" y="5156617"/>
            <a:ext cx="853211" cy="31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33914" y="5079398"/>
            <a:ext cx="513634" cy="5136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432" y="3469141"/>
            <a:ext cx="1481393" cy="78797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4" grpId="0" animBg="1"/>
      <p:bldP spid="9" grpId="0"/>
      <p:bldP spid="10" grpId="0"/>
      <p:bldP spid="11" grpId="0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 smtClean="0"/>
          </a:p>
          <a:p>
            <a:endParaRPr lang="en-US" dirty="0"/>
          </a:p>
          <a:p>
            <a:r>
              <a:rPr lang="en-US" altLang="zh-CN" dirty="0" smtClean="0"/>
              <a:t>Parallel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</a:p>
          <a:p>
            <a:endParaRPr lang="en-US" dirty="0" smtClean="0"/>
          </a:p>
          <a:p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endParaRPr lang="en-US" dirty="0" smtClean="0"/>
          </a:p>
          <a:p>
            <a:endParaRPr lang="en-US" dirty="0"/>
          </a:p>
          <a:p>
            <a:r>
              <a:rPr lang="en-US" altLang="zh-CN" b="1" dirty="0" smtClean="0"/>
              <a:t>Cloud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Databases</a:t>
            </a:r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479176"/>
            <a:ext cx="7543800" cy="1088068"/>
          </a:xfrm>
        </p:spPr>
        <p:txBody>
          <a:bodyPr/>
          <a:lstStyle/>
          <a:p>
            <a:r>
              <a:rPr lang="en-US" dirty="0">
                <a:ea typeface="Futura Medium" charset="0"/>
                <a:cs typeface="Futura Medium" charset="0"/>
              </a:rPr>
              <a:t>Amazon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From Wikipedia 2006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06"/>
          <a:stretch/>
        </p:blipFill>
        <p:spPr>
          <a:xfrm>
            <a:off x="1119738" y="2829129"/>
            <a:ext cx="2058410" cy="284545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997267" y="1825625"/>
            <a:ext cx="4009171" cy="301752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ea typeface="Futura Medium" charset="0"/>
                <a:cs typeface="Futura Medium" charset="0"/>
              </a:rPr>
              <a:t>From Wikipedia 2016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5" r="13759"/>
          <a:stretch/>
        </p:blipFill>
        <p:spPr>
          <a:xfrm>
            <a:off x="4983480" y="3174240"/>
            <a:ext cx="3680058" cy="2155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/>
          <p:cNvCxnSpPr/>
          <p:nvPr/>
        </p:nvCxnSpPr>
        <p:spPr>
          <a:xfrm>
            <a:off x="6745670" y="5074226"/>
            <a:ext cx="112666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61307"/>
            <a:ext cx="9671858" cy="3357179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The buzz word before “Big Data”</a:t>
            </a:r>
          </a:p>
          <a:p>
            <a:pPr lvl="1">
              <a:buClr>
                <a:schemeClr val="tx1"/>
              </a:buClr>
            </a:pP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Larry Ellison’s response in 2009</a:t>
            </a:r>
            <a:r>
              <a:rPr lang="zh-CN" altLang="en-US" sz="19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  <a:hlinkClick r:id="rId2"/>
              </a:rPr>
              <a:t>https://</a:t>
            </a:r>
            <a:r>
              <a:rPr lang="en-US" altLang="zh-CN" sz="1900" dirty="0" err="1">
                <a:solidFill>
                  <a:srgbClr val="000000">
                    <a:lumMod val="75000"/>
                    <a:lumOff val="25000"/>
                  </a:srgbClr>
                </a:solidFill>
                <a:hlinkClick r:id="rId2"/>
              </a:rPr>
              <a:t>youtu.be</a:t>
            </a: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  <a:hlinkClick r:id="rId2"/>
              </a:rPr>
              <a:t>/</a:t>
            </a:r>
            <a:r>
              <a:rPr lang="en-US" altLang="zh-CN" sz="1900" dirty="0" err="1">
                <a:solidFill>
                  <a:srgbClr val="000000">
                    <a:lumMod val="75000"/>
                    <a:lumOff val="25000"/>
                  </a:srgbClr>
                </a:solidFill>
                <a:hlinkClick r:id="rId2"/>
              </a:rPr>
              <a:t>UOEFXaWHppE?t</a:t>
            </a: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  <a:hlinkClick r:id="rId2"/>
              </a:rPr>
              <a:t>=7s</a:t>
            </a: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  <a:p>
            <a:pPr lvl="1">
              <a:buClr>
                <a:schemeClr val="tx1"/>
              </a:buClr>
            </a:pP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Berkeley RADLab’s</a:t>
            </a: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paper in 2009</a:t>
            </a:r>
            <a:r>
              <a:rPr lang="zh-CN" altLang="en-US" sz="19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  <a:hlinkClick r:id="rId3"/>
              </a:rPr>
              <a:t>https://</a:t>
            </a:r>
            <a:r>
              <a:rPr lang="en-US" altLang="zh-CN" sz="1900" dirty="0" err="1">
                <a:solidFill>
                  <a:srgbClr val="000000">
                    <a:lumMod val="75000"/>
                    <a:lumOff val="25000"/>
                  </a:srgbClr>
                </a:solidFill>
                <a:hlinkClick r:id="rId3"/>
              </a:rPr>
              <a:t>youtu.be</a:t>
            </a: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  <a:hlinkClick r:id="rId3"/>
              </a:rPr>
              <a:t>/IJCxqoh5ep4</a:t>
            </a:r>
            <a:r>
              <a:rPr lang="en-US" altLang="zh-CN" sz="19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en-US" altLang="zh-CN" sz="19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chemeClr val="tx1"/>
              </a:buClr>
            </a:pPr>
            <a:endParaRPr lang="en-US" altLang="zh-CN" sz="1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r>
              <a:rPr lang="en-US" sz="3000" dirty="0"/>
              <a:t>A technical point of view</a:t>
            </a:r>
          </a:p>
          <a:p>
            <a:pPr lvl="1">
              <a:buClr>
                <a:srgbClr val="E48312"/>
              </a:buClr>
            </a:pP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Internet-based computing (i.e., computers attached to network)</a:t>
            </a:r>
          </a:p>
          <a:p>
            <a:pPr lvl="1">
              <a:buClr>
                <a:srgbClr val="E48312"/>
              </a:buClr>
            </a:pPr>
            <a:endParaRPr lang="en-US" altLang="zh-CN" sz="1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r>
              <a:rPr lang="en-US" sz="3000" dirty="0"/>
              <a:t>A business-model point of view</a:t>
            </a:r>
          </a:p>
          <a:p>
            <a:pPr lvl="1">
              <a:buClr>
                <a:srgbClr val="E48312"/>
              </a:buClr>
            </a:pP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Pay-as-you-go (i.e., rental)</a:t>
            </a:r>
          </a:p>
          <a:p>
            <a:pPr lvl="1">
              <a:buClr>
                <a:srgbClr val="E48312"/>
              </a:buClr>
            </a:pPr>
            <a:endParaRPr lang="en-US" altLang="zh-CN" sz="1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809" y="4399321"/>
            <a:ext cx="2515196" cy="195703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9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644" y="519700"/>
            <a:ext cx="8342711" cy="1088068"/>
          </a:xfrm>
        </p:spPr>
        <p:txBody>
          <a:bodyPr>
            <a:normAutofit/>
          </a:bodyPr>
          <a:lstStyle/>
          <a:p>
            <a:r>
              <a:rPr lang="en-US" dirty="0"/>
              <a:t>Three Types of Cloud Computing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479" y="2512270"/>
            <a:ext cx="1672112" cy="69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CourSys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36479" y="3451119"/>
            <a:ext cx="1672112" cy="69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479" y="4429322"/>
            <a:ext cx="1672112" cy="697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538287" y="2641792"/>
            <a:ext cx="4891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 Cloud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b="1" dirty="0"/>
              <a:t>SaaS</a:t>
            </a:r>
            <a:r>
              <a:rPr lang="zh-CN" altLang="en-US" sz="2400" dirty="0"/>
              <a:t> </a:t>
            </a:r>
            <a:r>
              <a:rPr lang="en-US" altLang="zh-CN" sz="2400" dirty="0"/>
              <a:t>(Software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service)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041428" y="2641792"/>
            <a:ext cx="1665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Application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041428" y="3580641"/>
            <a:ext cx="126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Platform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94599" y="3580640"/>
            <a:ext cx="4861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 Cloud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b="1" dirty="0" err="1"/>
              <a:t>PaaS</a:t>
            </a:r>
            <a:r>
              <a:rPr lang="zh-CN" altLang="en-US" sz="2400" dirty="0"/>
              <a:t> </a:t>
            </a:r>
            <a:r>
              <a:rPr lang="en-US" altLang="zh-CN" sz="2400" dirty="0"/>
              <a:t>(Platform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service)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041428" y="4528542"/>
            <a:ext cx="190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Infrastructure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26288" y="4528541"/>
            <a:ext cx="5426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 Cloud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b="1" dirty="0" err="1"/>
              <a:t>IaaS</a:t>
            </a:r>
            <a:r>
              <a:rPr lang="zh-CN" altLang="en-US" sz="2400" dirty="0"/>
              <a:t> </a:t>
            </a:r>
            <a:r>
              <a:rPr lang="en-US" altLang="zh-CN" sz="2400" dirty="0"/>
              <a:t>(Infrastructure as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service)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99220"/>
            <a:ext cx="8342711" cy="108806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47259"/>
            <a:ext cx="8321040" cy="4791654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Amazon</a:t>
            </a:r>
            <a:endParaRPr lang="zh-CN" altLang="en-US" b="1" dirty="0"/>
          </a:p>
          <a:p>
            <a:pPr lvl="1"/>
            <a:r>
              <a:rPr lang="en-US" altLang="zh-CN" dirty="0" smtClean="0"/>
              <a:t>Aurora</a:t>
            </a:r>
          </a:p>
          <a:p>
            <a:pPr lvl="1"/>
            <a:r>
              <a:rPr lang="en-US" altLang="zh-CN" dirty="0" smtClean="0"/>
              <a:t>Redshift</a:t>
            </a:r>
          </a:p>
          <a:p>
            <a:pPr lvl="1"/>
            <a:endParaRPr lang="en-US" altLang="zh-CN" dirty="0" smtClean="0"/>
          </a:p>
          <a:p>
            <a:r>
              <a:rPr lang="en-US" altLang="zh-CN" b="1" dirty="0" smtClean="0"/>
              <a:t>Microsoft</a:t>
            </a:r>
            <a:endParaRPr lang="zh-CN" altLang="en-US" b="1" dirty="0"/>
          </a:p>
          <a:p>
            <a:pPr lvl="1"/>
            <a:r>
              <a:rPr lang="en-US" altLang="zh-CN" dirty="0"/>
              <a:t>Azure </a:t>
            </a:r>
            <a:r>
              <a:rPr lang="en-US" altLang="zh-CN" dirty="0" smtClean="0"/>
              <a:t>SQL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endParaRPr lang="en-US" altLang="zh-CN" dirty="0"/>
          </a:p>
          <a:p>
            <a:pPr lvl="1"/>
            <a:r>
              <a:rPr lang="en-US" altLang="zh-CN" dirty="0" smtClean="0"/>
              <a:t>Azure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SQL </a:t>
            </a:r>
            <a:r>
              <a:rPr lang="en-US" altLang="zh-CN" dirty="0"/>
              <a:t>Data </a:t>
            </a:r>
            <a:r>
              <a:rPr lang="en-US" altLang="zh-CN" dirty="0" smtClean="0"/>
              <a:t>Warehouse</a:t>
            </a:r>
          </a:p>
          <a:p>
            <a:pPr lvl="1"/>
            <a:endParaRPr lang="en-US" dirty="0"/>
          </a:p>
          <a:p>
            <a:r>
              <a:rPr lang="en-US" altLang="zh-CN" b="1" dirty="0" smtClean="0"/>
              <a:t>Google</a:t>
            </a:r>
          </a:p>
          <a:p>
            <a:pPr lvl="1"/>
            <a:r>
              <a:rPr lang="en-US" altLang="zh-CN" dirty="0" smtClean="0"/>
              <a:t>Spanner</a:t>
            </a:r>
          </a:p>
          <a:p>
            <a:pPr lvl="1"/>
            <a:r>
              <a:rPr lang="en-US" altLang="zh-CN" dirty="0" err="1" smtClean="0"/>
              <a:t>BigQuery</a:t>
            </a:r>
            <a:endParaRPr lang="en-US" altLang="zh-CN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 smtClean="0"/>
              <a:t>Databases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 smtClean="0"/>
              <a:t>Databases</a:t>
            </a:r>
            <a:endParaRPr lang="en-US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631757" y="944189"/>
            <a:ext cx="1660434" cy="1116238"/>
            <a:chOff x="571497" y="793283"/>
            <a:chExt cx="2213912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2011266" y="793283"/>
              <a:ext cx="774143" cy="1488317"/>
              <a:chOff x="1937425" y="1261472"/>
              <a:chExt cx="774143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37425" y="1261472"/>
                <a:ext cx="774143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Sales</a:t>
                </a:r>
              </a:p>
              <a:p>
                <a:pPr algn="ctr"/>
                <a:r>
                  <a:rPr lang="en-US" sz="1350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654078" y="1653048"/>
            <a:ext cx="1629250" cy="1116238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63071" y="2982369"/>
                <a:ext cx="722847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Sales</a:t>
                </a:r>
              </a:p>
              <a:p>
                <a:pPr algn="ctr"/>
                <a:r>
                  <a:rPr lang="en-US" sz="1350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sp>
        <p:nvSpPr>
          <p:cNvPr id="37" name="Title 40"/>
          <p:cNvSpPr txBox="1">
            <a:spLocks/>
          </p:cNvSpPr>
          <p:nvPr/>
        </p:nvSpPr>
        <p:spPr>
          <a:xfrm>
            <a:off x="4472354" y="969860"/>
            <a:ext cx="424067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3600"/>
              <a:t>Data Warehouse</a:t>
            </a:r>
            <a:endParaRPr lang="en-US" sz="36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894" y="1788788"/>
            <a:ext cx="1605749" cy="1779225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 rot="1433144">
            <a:off x="2493985" y="1593124"/>
            <a:ext cx="917519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5" name="Right Arrow 44"/>
          <p:cNvSpPr/>
          <p:nvPr/>
        </p:nvSpPr>
        <p:spPr>
          <a:xfrm rot="976959">
            <a:off x="2426462" y="2160017"/>
            <a:ext cx="917519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6" name="Right Arrow 45"/>
          <p:cNvSpPr/>
          <p:nvPr/>
        </p:nvSpPr>
        <p:spPr>
          <a:xfrm rot="20631410">
            <a:off x="2448737" y="2624173"/>
            <a:ext cx="842323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7" name="Right Arrow 46"/>
          <p:cNvSpPr/>
          <p:nvPr/>
        </p:nvSpPr>
        <p:spPr>
          <a:xfrm rot="20444963">
            <a:off x="2369177" y="3164040"/>
            <a:ext cx="1127180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8" name="Content Placeholder 6"/>
          <p:cNvSpPr txBox="1">
            <a:spLocks/>
          </p:cNvSpPr>
          <p:nvPr/>
        </p:nvSpPr>
        <p:spPr>
          <a:xfrm>
            <a:off x="5161110" y="2077913"/>
            <a:ext cx="3349556" cy="120097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Collects and organizes historical data from multiple sources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15278" y="2427257"/>
            <a:ext cx="1915450" cy="983105"/>
            <a:chOff x="416184" y="3941823"/>
            <a:chExt cx="2553934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826555" y="3941823"/>
              <a:ext cx="1143563" cy="1203613"/>
              <a:chOff x="1720113" y="4987970"/>
              <a:chExt cx="1143563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720113" y="4987970"/>
                <a:ext cx="114356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/>
                  <a:t>Inventory</a:t>
                </a:r>
                <a:endParaRPr lang="en-US" sz="1350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719468" y="3054420"/>
            <a:ext cx="1763928" cy="908798"/>
            <a:chOff x="698576" y="5320605"/>
            <a:chExt cx="2351903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746189" y="5320605"/>
              <a:ext cx="1304290" cy="1196939"/>
              <a:chOff x="1639751" y="5001318"/>
              <a:chExt cx="1304290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639751" y="5001318"/>
                <a:ext cx="1304290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2360293" y="4608989"/>
            <a:ext cx="2034874" cy="1351277"/>
            <a:chOff x="94933" y="4658556"/>
            <a:chExt cx="3213374" cy="213387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45" y="5092705"/>
              <a:ext cx="1802486" cy="12321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TextBox 41"/>
            <p:cNvSpPr txBox="1"/>
            <p:nvPr/>
          </p:nvSpPr>
          <p:spPr>
            <a:xfrm>
              <a:off x="632317" y="4658556"/>
              <a:ext cx="2119378" cy="473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Photos &amp; Videos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33" y="5631203"/>
              <a:ext cx="1161225" cy="1161225"/>
            </a:xfrm>
            <a:prstGeom prst="rect">
              <a:avLst/>
            </a:prstGeom>
          </p:spPr>
        </p:pic>
        <p:sp>
          <p:nvSpPr>
            <p:cNvPr id="49" name="Cloud Callout 48"/>
            <p:cNvSpPr/>
            <p:nvPr/>
          </p:nvSpPr>
          <p:spPr>
            <a:xfrm>
              <a:off x="1325353" y="5967522"/>
              <a:ext cx="1755989" cy="723486"/>
            </a:xfrm>
            <a:prstGeom prst="cloudCallout">
              <a:avLst>
                <a:gd name="adj1" fmla="val -18208"/>
                <a:gd name="adj2" fmla="val -62826"/>
              </a:avLst>
            </a:prstGeom>
            <a:solidFill>
              <a:srgbClr val="FFC0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39660" y="6111944"/>
              <a:ext cx="2068647" cy="473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>
                  <a:latin typeface="Comic Sans MS" charset="0"/>
                  <a:ea typeface="Comic Sans MS" charset="0"/>
                  <a:cs typeface="Comic Sans MS" charset="0"/>
                </a:rPr>
                <a:t>It is Terrible!</a:t>
              </a:r>
            </a:p>
          </p:txBody>
        </p:sp>
      </p:grpSp>
      <p:sp>
        <p:nvSpPr>
          <p:cNvPr id="51" name="Right Arrow 50"/>
          <p:cNvSpPr/>
          <p:nvPr/>
        </p:nvSpPr>
        <p:spPr>
          <a:xfrm rot="19064583">
            <a:off x="2817136" y="3569214"/>
            <a:ext cx="1225066" cy="665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ETL ?</a:t>
            </a:r>
            <a:endParaRPr lang="en-US" sz="24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954967" y="4199488"/>
            <a:ext cx="1361017" cy="1320275"/>
            <a:chOff x="188170" y="3865225"/>
            <a:chExt cx="1814689" cy="1760367"/>
          </a:xfrm>
        </p:grpSpPr>
        <p:grpSp>
          <p:nvGrpSpPr>
            <p:cNvPr id="53" name="Group 52"/>
            <p:cNvGrpSpPr/>
            <p:nvPr/>
          </p:nvGrpSpPr>
          <p:grpSpPr>
            <a:xfrm>
              <a:off x="188170" y="4177241"/>
              <a:ext cx="1814689" cy="1448351"/>
              <a:chOff x="265555" y="4323745"/>
              <a:chExt cx="1814689" cy="1448351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5555" y="4386132"/>
                <a:ext cx="1000967" cy="899099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6574" y="4323745"/>
                <a:ext cx="963670" cy="888057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>
                <a:off x="637876" y="4986913"/>
                <a:ext cx="1129129" cy="785183"/>
                <a:chOff x="109230" y="5302000"/>
                <a:chExt cx="1731961" cy="1204385"/>
              </a:xfrm>
            </p:grpSpPr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30" y="5302000"/>
                  <a:ext cx="1628001" cy="10239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38" y="5813986"/>
                  <a:ext cx="1075153" cy="692399"/>
                </a:xfrm>
                <a:prstGeom prst="rect">
                  <a:avLst/>
                </a:prstGeom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54" name="TextBox 53"/>
            <p:cNvSpPr txBox="1"/>
            <p:nvPr/>
          </p:nvSpPr>
          <p:spPr>
            <a:xfrm>
              <a:off x="351891" y="3865225"/>
              <a:ext cx="15324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Text/Log </a:t>
              </a:r>
              <a:r>
                <a:rPr lang="en-US" sz="1350" dirty="0"/>
                <a:t>Data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420685" y="3496929"/>
            <a:ext cx="4573875" cy="170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100" dirty="0"/>
              <a:t>How do we deal with semi-structured and unstructured data?</a:t>
            </a:r>
          </a:p>
          <a:p>
            <a:pPr marL="342900" indent="-342900">
              <a:buFont typeface="Wingdings" charset="2"/>
              <a:buChar char="Ø"/>
            </a:pPr>
            <a:endParaRPr lang="en-US" sz="2100" dirty="0"/>
          </a:p>
          <a:p>
            <a:pPr marL="342900" indent="-342900">
              <a:buFont typeface="Wingdings" charset="2"/>
              <a:buChar char="Ø"/>
            </a:pPr>
            <a:r>
              <a:rPr lang="en-US" sz="2100" dirty="0"/>
              <a:t>Do we really want to force a schema on load?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5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0" grpId="0" build="p" bldLvl="2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690689"/>
            <a:ext cx="8515351" cy="503237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copied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inspired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materials</a:t>
            </a:r>
            <a:endParaRPr lang="en-US" dirty="0"/>
          </a:p>
          <a:p>
            <a:pPr lvl="1"/>
            <a:r>
              <a:rPr lang="en-US" altLang="zh-CN" dirty="0"/>
              <a:t>“W4111: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databases”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Eugene</a:t>
            </a:r>
            <a:r>
              <a:rPr lang="zh-CN" altLang="en-US" dirty="0"/>
              <a:t> </a:t>
            </a:r>
            <a:r>
              <a:rPr lang="en-US" altLang="zh-CN" dirty="0"/>
              <a:t>Wu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Columbia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lvl="1"/>
            <a:r>
              <a:rPr lang="en-US" altLang="zh-CN" dirty="0"/>
              <a:t>“CSE344:</a:t>
            </a:r>
            <a:r>
              <a:rPr lang="zh-CN" altLang="en-US" dirty="0"/>
              <a:t> </a:t>
            </a:r>
            <a:r>
              <a:rPr lang="en-US" altLang="zh-CN" dirty="0"/>
              <a:t>Introduction to Data Management”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Dan</a:t>
            </a:r>
            <a:r>
              <a:rPr lang="zh-CN" altLang="en-US" dirty="0"/>
              <a:t> </a:t>
            </a:r>
            <a:r>
              <a:rPr lang="en-US" altLang="zh-CN" dirty="0" err="1"/>
              <a:t>Suciu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University of</a:t>
            </a:r>
            <a:r>
              <a:rPr lang="zh-CN" altLang="en-US" dirty="0"/>
              <a:t> </a:t>
            </a:r>
            <a:r>
              <a:rPr lang="en-US" altLang="zh-CN" dirty="0"/>
              <a:t>Washington</a:t>
            </a:r>
          </a:p>
          <a:p>
            <a:pPr lvl="1"/>
            <a:r>
              <a:rPr lang="en-US" altLang="zh-CN" dirty="0"/>
              <a:t>“CMPT354: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I”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John Edgar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Simon</a:t>
            </a:r>
            <a:r>
              <a:rPr lang="zh-CN" altLang="en-US" dirty="0"/>
              <a:t> </a:t>
            </a:r>
            <a:r>
              <a:rPr lang="en-US" altLang="zh-CN" dirty="0"/>
              <a:t>Fraser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lvl="1"/>
            <a:r>
              <a:rPr lang="en-US" altLang="zh-CN" dirty="0"/>
              <a:t>“CS186: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Systems”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Joe</a:t>
            </a:r>
            <a:r>
              <a:rPr lang="zh-CN" altLang="en-US" dirty="0"/>
              <a:t> </a:t>
            </a:r>
            <a:r>
              <a:rPr lang="en-US" altLang="zh-CN" dirty="0" err="1"/>
              <a:t>Hellerstein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UC</a:t>
            </a:r>
            <a:r>
              <a:rPr lang="zh-CN" altLang="en-US" dirty="0"/>
              <a:t> </a:t>
            </a:r>
            <a:r>
              <a:rPr lang="en-US" altLang="zh-CN" dirty="0"/>
              <a:t>Berkeley</a:t>
            </a:r>
          </a:p>
          <a:p>
            <a:pPr lvl="1"/>
            <a:r>
              <a:rPr lang="en-US" altLang="zh-CN" dirty="0"/>
              <a:t>“CS145:</a:t>
            </a:r>
            <a:r>
              <a:rPr lang="zh-CN" altLang="en-US" dirty="0"/>
              <a:t> </a:t>
            </a:r>
            <a:r>
              <a:rPr lang="en-US" altLang="zh-CN" dirty="0"/>
              <a:t>Introduction to Databases”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Peter</a:t>
            </a:r>
            <a:r>
              <a:rPr lang="zh-CN" altLang="en-US" dirty="0"/>
              <a:t> </a:t>
            </a:r>
            <a:r>
              <a:rPr lang="en-US" altLang="zh-CN" dirty="0" err="1"/>
              <a:t>Bailis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Stanford</a:t>
            </a:r>
          </a:p>
          <a:p>
            <a:pPr lvl="1"/>
            <a:r>
              <a:rPr lang="en-US" altLang="zh-CN" dirty="0"/>
              <a:t>“CS 348: Introduction to Database Management”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Grant Weddell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Waterloo</a:t>
            </a:r>
          </a:p>
          <a:p>
            <a:pPr lvl="1"/>
            <a:r>
              <a:rPr lang="en-US" altLang="zh-CN" dirty="0"/>
              <a:t>UC</a:t>
            </a:r>
            <a:r>
              <a:rPr lang="zh-CN" altLang="en-US" dirty="0"/>
              <a:t> </a:t>
            </a:r>
            <a:r>
              <a:rPr lang="en-US" altLang="zh-CN" dirty="0"/>
              <a:t>Berkeley</a:t>
            </a:r>
            <a:r>
              <a:rPr lang="zh-CN" altLang="en-US" dirty="0"/>
              <a:t> </a:t>
            </a:r>
            <a:r>
              <a:rPr lang="en-US" altLang="zh-CN" dirty="0"/>
              <a:t>DS100 Fall</a:t>
            </a:r>
            <a:r>
              <a:rPr lang="zh-CN" altLang="en-US" dirty="0"/>
              <a:t> </a:t>
            </a:r>
            <a:r>
              <a:rPr lang="en-US" altLang="zh-CN" dirty="0" smtClean="0"/>
              <a:t>2017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sz="2000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631757" y="944189"/>
            <a:ext cx="1660434" cy="1116238"/>
            <a:chOff x="571497" y="793283"/>
            <a:chExt cx="2213912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2011266" y="793283"/>
              <a:ext cx="774143" cy="1488317"/>
              <a:chOff x="1937425" y="1261472"/>
              <a:chExt cx="774143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37425" y="1261472"/>
                <a:ext cx="774143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Sales</a:t>
                </a:r>
              </a:p>
              <a:p>
                <a:pPr algn="ctr"/>
                <a:r>
                  <a:rPr lang="en-US" sz="1350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654078" y="1653048"/>
            <a:ext cx="1629250" cy="1116238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63071" y="2982369"/>
                <a:ext cx="722847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Sales</a:t>
                </a:r>
              </a:p>
              <a:p>
                <a:pPr algn="ctr"/>
                <a:r>
                  <a:rPr lang="en-US" sz="1350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sp>
        <p:nvSpPr>
          <p:cNvPr id="37" name="Title 40"/>
          <p:cNvSpPr txBox="1">
            <a:spLocks/>
          </p:cNvSpPr>
          <p:nvPr/>
        </p:nvSpPr>
        <p:spPr>
          <a:xfrm>
            <a:off x="4472354" y="969860"/>
            <a:ext cx="424067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3600"/>
              <a:t>Data Warehouse</a:t>
            </a:r>
            <a:endParaRPr lang="en-US" sz="3600" dirty="0"/>
          </a:p>
        </p:txBody>
      </p:sp>
      <p:sp>
        <p:nvSpPr>
          <p:cNvPr id="44" name="Right Arrow 43"/>
          <p:cNvSpPr/>
          <p:nvPr/>
        </p:nvSpPr>
        <p:spPr>
          <a:xfrm rot="1433144">
            <a:off x="2493985" y="1593124"/>
            <a:ext cx="917519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5" name="Right Arrow 44"/>
          <p:cNvSpPr/>
          <p:nvPr/>
        </p:nvSpPr>
        <p:spPr>
          <a:xfrm rot="976959">
            <a:off x="2426462" y="2160017"/>
            <a:ext cx="917519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6" name="Right Arrow 45"/>
          <p:cNvSpPr/>
          <p:nvPr/>
        </p:nvSpPr>
        <p:spPr>
          <a:xfrm rot="20631410">
            <a:off x="2448737" y="2624173"/>
            <a:ext cx="842323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7" name="Right Arrow 46"/>
          <p:cNvSpPr/>
          <p:nvPr/>
        </p:nvSpPr>
        <p:spPr>
          <a:xfrm rot="20444963">
            <a:off x="2369177" y="3164040"/>
            <a:ext cx="1127180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8" name="Content Placeholder 6"/>
          <p:cNvSpPr txBox="1">
            <a:spLocks/>
          </p:cNvSpPr>
          <p:nvPr/>
        </p:nvSpPr>
        <p:spPr>
          <a:xfrm>
            <a:off x="5161110" y="2077913"/>
            <a:ext cx="3349556" cy="120097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Collects and organizes historical data from multiple sources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15278" y="2427257"/>
            <a:ext cx="1915450" cy="983105"/>
            <a:chOff x="416184" y="3941823"/>
            <a:chExt cx="2553934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826555" y="3941823"/>
              <a:ext cx="1143563" cy="1203613"/>
              <a:chOff x="1720113" y="4987970"/>
              <a:chExt cx="1143563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720113" y="4987970"/>
                <a:ext cx="114356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/>
                  <a:t>Inventory</a:t>
                </a:r>
                <a:endParaRPr lang="en-US" sz="1350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719468" y="3054420"/>
            <a:ext cx="1763928" cy="908798"/>
            <a:chOff x="698576" y="5320605"/>
            <a:chExt cx="2351903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746189" y="5320605"/>
              <a:ext cx="1304290" cy="1196939"/>
              <a:chOff x="1639751" y="5001318"/>
              <a:chExt cx="1304290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639751" y="5001318"/>
                <a:ext cx="1304290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4420685" y="3496929"/>
            <a:ext cx="4573875" cy="170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100" dirty="0"/>
              <a:t>How do we deal with semi-structured and unstructured data?</a:t>
            </a:r>
          </a:p>
          <a:p>
            <a:pPr marL="342900" indent="-342900">
              <a:buFont typeface="Wingdings" charset="2"/>
              <a:buChar char="Ø"/>
            </a:pPr>
            <a:endParaRPr lang="en-US" sz="2100" dirty="0"/>
          </a:p>
          <a:p>
            <a:pPr marL="342900" indent="-342900">
              <a:buFont typeface="Wingdings" charset="2"/>
              <a:buChar char="Ø"/>
            </a:pPr>
            <a:r>
              <a:rPr lang="en-US" sz="2100" dirty="0"/>
              <a:t>Do we really want to force a schema on load?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23582" y="1012437"/>
            <a:ext cx="8377518" cy="4935758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TextBox 61"/>
          <p:cNvSpPr txBox="1"/>
          <p:nvPr/>
        </p:nvSpPr>
        <p:spPr>
          <a:xfrm>
            <a:off x="687847" y="1559503"/>
            <a:ext cx="2524103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do we </a:t>
            </a:r>
            <a:r>
              <a:rPr lang="en-US" b="1" dirty="0"/>
              <a:t>clean</a:t>
            </a:r>
            <a:r>
              <a:rPr lang="en-US" dirty="0"/>
              <a:t> and </a:t>
            </a:r>
            <a:r>
              <a:rPr lang="en-US" b="1" dirty="0"/>
              <a:t>organize</a:t>
            </a:r>
            <a:r>
              <a:rPr lang="en-US" dirty="0"/>
              <a:t> this data?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894" y="1788788"/>
            <a:ext cx="1605749" cy="1779225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360293" y="4608989"/>
            <a:ext cx="2034874" cy="1351277"/>
            <a:chOff x="94933" y="4658556"/>
            <a:chExt cx="3213374" cy="213387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45" y="5092705"/>
              <a:ext cx="1802486" cy="12321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TextBox 41"/>
            <p:cNvSpPr txBox="1"/>
            <p:nvPr/>
          </p:nvSpPr>
          <p:spPr>
            <a:xfrm>
              <a:off x="632317" y="4658556"/>
              <a:ext cx="2119378" cy="473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Photos &amp; Videos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33" y="5631203"/>
              <a:ext cx="1161225" cy="1161225"/>
            </a:xfrm>
            <a:prstGeom prst="rect">
              <a:avLst/>
            </a:prstGeom>
          </p:spPr>
        </p:pic>
        <p:sp>
          <p:nvSpPr>
            <p:cNvPr id="49" name="Cloud Callout 48"/>
            <p:cNvSpPr/>
            <p:nvPr/>
          </p:nvSpPr>
          <p:spPr>
            <a:xfrm>
              <a:off x="1325353" y="5967522"/>
              <a:ext cx="1755989" cy="723486"/>
            </a:xfrm>
            <a:prstGeom prst="cloudCallout">
              <a:avLst>
                <a:gd name="adj1" fmla="val -18208"/>
                <a:gd name="adj2" fmla="val -62826"/>
              </a:avLst>
            </a:prstGeom>
            <a:solidFill>
              <a:srgbClr val="FFC0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39660" y="6111944"/>
              <a:ext cx="2068647" cy="473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>
                  <a:latin typeface="Comic Sans MS" charset="0"/>
                  <a:ea typeface="Comic Sans MS" charset="0"/>
                  <a:cs typeface="Comic Sans MS" charset="0"/>
                </a:rPr>
                <a:t>It is Terrible!</a:t>
              </a:r>
            </a:p>
          </p:txBody>
        </p:sp>
      </p:grpSp>
      <p:sp>
        <p:nvSpPr>
          <p:cNvPr id="51" name="Right Arrow 50"/>
          <p:cNvSpPr/>
          <p:nvPr/>
        </p:nvSpPr>
        <p:spPr>
          <a:xfrm rot="19064583">
            <a:off x="2817136" y="3569214"/>
            <a:ext cx="1225066" cy="665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ETL ?</a:t>
            </a:r>
            <a:endParaRPr lang="en-US" sz="24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954967" y="4199488"/>
            <a:ext cx="1361017" cy="1320275"/>
            <a:chOff x="188170" y="3865225"/>
            <a:chExt cx="1814689" cy="1760367"/>
          </a:xfrm>
        </p:grpSpPr>
        <p:grpSp>
          <p:nvGrpSpPr>
            <p:cNvPr id="53" name="Group 52"/>
            <p:cNvGrpSpPr/>
            <p:nvPr/>
          </p:nvGrpSpPr>
          <p:grpSpPr>
            <a:xfrm>
              <a:off x="188170" y="4177241"/>
              <a:ext cx="1814689" cy="1448351"/>
              <a:chOff x="265555" y="4323745"/>
              <a:chExt cx="1814689" cy="1448351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5555" y="4386132"/>
                <a:ext cx="1000967" cy="899099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6574" y="4323745"/>
                <a:ext cx="963670" cy="888057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>
                <a:off x="637876" y="4986913"/>
                <a:ext cx="1129129" cy="785183"/>
                <a:chOff x="109230" y="5302000"/>
                <a:chExt cx="1731961" cy="1204385"/>
              </a:xfrm>
            </p:grpSpPr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30" y="5302000"/>
                  <a:ext cx="1628001" cy="10239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38" y="5813986"/>
                  <a:ext cx="1075153" cy="692399"/>
                </a:xfrm>
                <a:prstGeom prst="rect">
                  <a:avLst/>
                </a:prstGeom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54" name="TextBox 53"/>
            <p:cNvSpPr txBox="1"/>
            <p:nvPr/>
          </p:nvSpPr>
          <p:spPr>
            <a:xfrm>
              <a:off x="351891" y="3865225"/>
              <a:ext cx="15324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Text/Log </a:t>
              </a:r>
              <a:r>
                <a:rPr lang="en-US" sz="1350" dirty="0"/>
                <a:t>Data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82617" y="2549861"/>
            <a:ext cx="252410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dirty="0"/>
              <a:t>Depends on use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951437" y="3667382"/>
            <a:ext cx="3858295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do we </a:t>
            </a:r>
            <a:r>
              <a:rPr lang="en-US" b="1" dirty="0"/>
              <a:t>load</a:t>
            </a:r>
            <a:r>
              <a:rPr lang="en-US" dirty="0"/>
              <a:t> and </a:t>
            </a:r>
            <a:r>
              <a:rPr lang="en-US" b="1" dirty="0"/>
              <a:t>process</a:t>
            </a:r>
            <a:r>
              <a:rPr lang="en-US" dirty="0"/>
              <a:t> this data in a relational system?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17287" y="4460685"/>
            <a:ext cx="2883814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dirty="0"/>
              <a:t>Depends on use </a:t>
            </a:r>
            <a:r>
              <a:rPr lang="is-IS" dirty="0"/>
              <a:t>…</a:t>
            </a:r>
          </a:p>
          <a:p>
            <a:pPr algn="r"/>
            <a:r>
              <a:rPr lang="is-IS" dirty="0"/>
              <a:t>Can be difficult ...</a:t>
            </a:r>
          </a:p>
          <a:p>
            <a:pPr algn="r"/>
            <a:r>
              <a:rPr lang="is-IS" dirty="0"/>
              <a:t>Requires thought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build="p" bldLvl="2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528" y="1598507"/>
            <a:ext cx="1500010" cy="18452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6" name="Group 35"/>
          <p:cNvGrpSpPr/>
          <p:nvPr/>
        </p:nvGrpSpPr>
        <p:grpSpPr>
          <a:xfrm>
            <a:off x="326267" y="944189"/>
            <a:ext cx="1660434" cy="1116238"/>
            <a:chOff x="571497" y="793283"/>
            <a:chExt cx="2213912" cy="1488317"/>
          </a:xfrm>
        </p:grpSpPr>
        <p:grpSp>
          <p:nvGrpSpPr>
            <p:cNvPr id="17" name="Group 16"/>
            <p:cNvGrpSpPr/>
            <p:nvPr/>
          </p:nvGrpSpPr>
          <p:grpSpPr>
            <a:xfrm>
              <a:off x="2011266" y="793283"/>
              <a:ext cx="774143" cy="1488317"/>
              <a:chOff x="1937425" y="1261472"/>
              <a:chExt cx="774143" cy="14883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1918203"/>
                <a:ext cx="750506" cy="83158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37425" y="1261472"/>
                <a:ext cx="774143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Sales</a:t>
                </a:r>
              </a:p>
              <a:p>
                <a:pPr algn="ctr"/>
                <a:r>
                  <a:rPr lang="en-US" sz="1350" dirty="0"/>
                  <a:t>(Asia)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71497" y="926392"/>
              <a:ext cx="1509854" cy="1225201"/>
              <a:chOff x="726811" y="926392"/>
              <a:chExt cx="1509854" cy="1225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1" y="926392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41" y="1447319"/>
                <a:ext cx="696924" cy="58077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348588" y="1653048"/>
            <a:ext cx="1629250" cy="1116238"/>
            <a:chOff x="601255" y="2367553"/>
            <a:chExt cx="2172333" cy="1488317"/>
          </a:xfrm>
        </p:grpSpPr>
        <p:grpSp>
          <p:nvGrpSpPr>
            <p:cNvPr id="18" name="Group 17"/>
            <p:cNvGrpSpPr/>
            <p:nvPr/>
          </p:nvGrpSpPr>
          <p:grpSpPr>
            <a:xfrm>
              <a:off x="2023082" y="2367553"/>
              <a:ext cx="750506" cy="1488317"/>
              <a:chOff x="1949242" y="2982369"/>
              <a:chExt cx="750506" cy="148831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9242" y="3639100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963071" y="2982369"/>
                <a:ext cx="722847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Sales</a:t>
                </a:r>
              </a:p>
              <a:p>
                <a:pPr algn="ctr"/>
                <a:r>
                  <a:rPr lang="en-US" sz="1350" dirty="0"/>
                  <a:t>(US)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255" y="2586615"/>
              <a:ext cx="1450339" cy="1225201"/>
              <a:chOff x="726810" y="2586615"/>
              <a:chExt cx="1450339" cy="122520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6810" y="2586615"/>
                <a:ext cx="1199225" cy="122520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9739" y="3099837"/>
                <a:ext cx="637410" cy="637410"/>
              </a:xfrm>
              <a:prstGeom prst="rect">
                <a:avLst/>
              </a:prstGeom>
            </p:spPr>
          </p:pic>
        </p:grpSp>
      </p:grpSp>
      <p:sp>
        <p:nvSpPr>
          <p:cNvPr id="37" name="Title 40"/>
          <p:cNvSpPr txBox="1">
            <a:spLocks/>
          </p:cNvSpPr>
          <p:nvPr/>
        </p:nvSpPr>
        <p:spPr>
          <a:xfrm>
            <a:off x="4472354" y="-1043837"/>
            <a:ext cx="424067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r"/>
            <a:r>
              <a:rPr lang="en-US" sz="3600"/>
              <a:t>Data Warehouse</a:t>
            </a:r>
            <a:endParaRPr lang="en-US" sz="3600" dirty="0"/>
          </a:p>
        </p:txBody>
      </p:sp>
      <p:sp>
        <p:nvSpPr>
          <p:cNvPr id="44" name="Right Arrow 43"/>
          <p:cNvSpPr/>
          <p:nvPr/>
        </p:nvSpPr>
        <p:spPr>
          <a:xfrm rot="1433144">
            <a:off x="2188495" y="1593124"/>
            <a:ext cx="917519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5" name="Right Arrow 44"/>
          <p:cNvSpPr/>
          <p:nvPr/>
        </p:nvSpPr>
        <p:spPr>
          <a:xfrm rot="976959">
            <a:off x="2120972" y="2160017"/>
            <a:ext cx="917519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6" name="Right Arrow 45"/>
          <p:cNvSpPr/>
          <p:nvPr/>
        </p:nvSpPr>
        <p:spPr>
          <a:xfrm rot="20631410">
            <a:off x="2143247" y="2624173"/>
            <a:ext cx="842323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sp>
        <p:nvSpPr>
          <p:cNvPr id="47" name="Right Arrow 46"/>
          <p:cNvSpPr/>
          <p:nvPr/>
        </p:nvSpPr>
        <p:spPr>
          <a:xfrm rot="20444963">
            <a:off x="2063687" y="3164040"/>
            <a:ext cx="1127180" cy="66577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09788" y="2427257"/>
            <a:ext cx="1915450" cy="983105"/>
            <a:chOff x="416184" y="3941823"/>
            <a:chExt cx="2553934" cy="1310806"/>
          </a:xfrm>
        </p:grpSpPr>
        <p:grpSp>
          <p:nvGrpSpPr>
            <p:cNvPr id="19" name="Group 18"/>
            <p:cNvGrpSpPr/>
            <p:nvPr/>
          </p:nvGrpSpPr>
          <p:grpSpPr>
            <a:xfrm>
              <a:off x="1826555" y="3941823"/>
              <a:ext cx="1143563" cy="1203613"/>
              <a:chOff x="1720113" y="4987970"/>
              <a:chExt cx="1143563" cy="120361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59997"/>
                <a:ext cx="750506" cy="83158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720113" y="4987970"/>
                <a:ext cx="114356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/>
                  <a:t>Inventory</a:t>
                </a:r>
                <a:endParaRPr lang="en-US" sz="1350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84" y="3965397"/>
              <a:ext cx="1820481" cy="128723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13978" y="3054420"/>
            <a:ext cx="1763928" cy="908798"/>
            <a:chOff x="698576" y="5320605"/>
            <a:chExt cx="2351903" cy="1211730"/>
          </a:xfrm>
        </p:grpSpPr>
        <p:grpSp>
          <p:nvGrpSpPr>
            <p:cNvPr id="24" name="Group 23"/>
            <p:cNvGrpSpPr/>
            <p:nvPr/>
          </p:nvGrpSpPr>
          <p:grpSpPr>
            <a:xfrm>
              <a:off x="1746189" y="5320605"/>
              <a:ext cx="1304290" cy="1196939"/>
              <a:chOff x="1639751" y="5001318"/>
              <a:chExt cx="1304290" cy="119693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6640" y="5366671"/>
                <a:ext cx="750506" cy="83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639751" y="5001318"/>
                <a:ext cx="1304290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Advertising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5590562"/>
              <a:ext cx="1255697" cy="941773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-3070980" y="1559503"/>
            <a:ext cx="2524103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do we </a:t>
            </a:r>
            <a:r>
              <a:rPr lang="en-US" b="1" dirty="0"/>
              <a:t>clean</a:t>
            </a:r>
            <a:r>
              <a:rPr lang="en-US" dirty="0"/>
              <a:t> and </a:t>
            </a:r>
            <a:r>
              <a:rPr lang="en-US" b="1" dirty="0"/>
              <a:t>organize</a:t>
            </a:r>
            <a:r>
              <a:rPr lang="en-US" dirty="0"/>
              <a:t> this data?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586" y="2549862"/>
            <a:ext cx="681769" cy="75542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054803" y="4608989"/>
            <a:ext cx="2034874" cy="1351277"/>
            <a:chOff x="94933" y="4658556"/>
            <a:chExt cx="3213374" cy="213387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45" y="5092705"/>
              <a:ext cx="1802486" cy="12321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TextBox 41"/>
            <p:cNvSpPr txBox="1"/>
            <p:nvPr/>
          </p:nvSpPr>
          <p:spPr>
            <a:xfrm>
              <a:off x="632317" y="4658556"/>
              <a:ext cx="2119378" cy="473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Photos &amp; Videos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33" y="5631203"/>
              <a:ext cx="1161225" cy="1161225"/>
            </a:xfrm>
            <a:prstGeom prst="rect">
              <a:avLst/>
            </a:prstGeom>
          </p:spPr>
        </p:pic>
        <p:sp>
          <p:nvSpPr>
            <p:cNvPr id="49" name="Cloud Callout 48"/>
            <p:cNvSpPr/>
            <p:nvPr/>
          </p:nvSpPr>
          <p:spPr>
            <a:xfrm>
              <a:off x="1325353" y="5967522"/>
              <a:ext cx="1755989" cy="723486"/>
            </a:xfrm>
            <a:prstGeom prst="cloudCallout">
              <a:avLst>
                <a:gd name="adj1" fmla="val -18208"/>
                <a:gd name="adj2" fmla="val -62826"/>
              </a:avLst>
            </a:prstGeom>
            <a:solidFill>
              <a:srgbClr val="FFC0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39660" y="6111944"/>
              <a:ext cx="2068647" cy="473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>
                  <a:latin typeface="Comic Sans MS" charset="0"/>
                  <a:ea typeface="Comic Sans MS" charset="0"/>
                  <a:cs typeface="Comic Sans MS" charset="0"/>
                </a:rPr>
                <a:t>It is Terrible!</a:t>
              </a:r>
            </a:p>
          </p:txBody>
        </p:sp>
      </p:grpSp>
      <p:sp>
        <p:nvSpPr>
          <p:cNvPr id="51" name="Right Arrow 50"/>
          <p:cNvSpPr/>
          <p:nvPr/>
        </p:nvSpPr>
        <p:spPr>
          <a:xfrm rot="19064583">
            <a:off x="2511646" y="3569214"/>
            <a:ext cx="1225066" cy="6657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ETL ?</a:t>
            </a:r>
            <a:endParaRPr lang="en-US" sz="24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649477" y="4199488"/>
            <a:ext cx="1361017" cy="1320275"/>
            <a:chOff x="188170" y="3865225"/>
            <a:chExt cx="1814689" cy="1760367"/>
          </a:xfrm>
        </p:grpSpPr>
        <p:grpSp>
          <p:nvGrpSpPr>
            <p:cNvPr id="53" name="Group 52"/>
            <p:cNvGrpSpPr/>
            <p:nvPr/>
          </p:nvGrpSpPr>
          <p:grpSpPr>
            <a:xfrm>
              <a:off x="188170" y="4177241"/>
              <a:ext cx="1814689" cy="1448351"/>
              <a:chOff x="265555" y="4323745"/>
              <a:chExt cx="1814689" cy="1448351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5555" y="4386132"/>
                <a:ext cx="1000967" cy="899099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6574" y="4323745"/>
                <a:ext cx="963670" cy="888057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>
                <a:off x="637876" y="4986913"/>
                <a:ext cx="1129129" cy="785183"/>
                <a:chOff x="109230" y="5302000"/>
                <a:chExt cx="1731961" cy="1204385"/>
              </a:xfrm>
            </p:grpSpPr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30" y="5302000"/>
                  <a:ext cx="1628001" cy="10239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38" y="5813986"/>
                  <a:ext cx="1075153" cy="692399"/>
                </a:xfrm>
                <a:prstGeom prst="rect">
                  <a:avLst/>
                </a:prstGeom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54" name="TextBox 53"/>
            <p:cNvSpPr txBox="1"/>
            <p:nvPr/>
          </p:nvSpPr>
          <p:spPr>
            <a:xfrm>
              <a:off x="351891" y="3865225"/>
              <a:ext cx="153247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Text/Log </a:t>
              </a:r>
              <a:r>
                <a:rPr lang="en-US" sz="1350" dirty="0"/>
                <a:t>Data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-3076210" y="2549861"/>
            <a:ext cx="252410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dirty="0"/>
              <a:t>Depends on use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348692" y="3667382"/>
            <a:ext cx="3858295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do we </a:t>
            </a:r>
            <a:r>
              <a:rPr lang="en-US" b="1" dirty="0"/>
              <a:t>load</a:t>
            </a:r>
            <a:r>
              <a:rPr lang="en-US" dirty="0"/>
              <a:t> and </a:t>
            </a:r>
            <a:r>
              <a:rPr lang="en-US" b="1" dirty="0"/>
              <a:t>process</a:t>
            </a:r>
            <a:r>
              <a:rPr lang="en-US" dirty="0"/>
              <a:t> this data in a relation system?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314542" y="4460685"/>
            <a:ext cx="2883814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dirty="0"/>
              <a:t>Depends on use </a:t>
            </a:r>
            <a:r>
              <a:rPr lang="is-IS" dirty="0"/>
              <a:t>…</a:t>
            </a:r>
          </a:p>
          <a:p>
            <a:pPr algn="r"/>
            <a:r>
              <a:rPr lang="is-IS" dirty="0"/>
              <a:t>Can be difficult ...</a:t>
            </a:r>
          </a:p>
          <a:p>
            <a:pPr algn="r"/>
            <a:r>
              <a:rPr lang="is-IS" dirty="0"/>
              <a:t>Requires thought ...</a:t>
            </a:r>
            <a:endParaRPr lang="en-US" dirty="0"/>
          </a:p>
        </p:txBody>
      </p:sp>
      <p:sp>
        <p:nvSpPr>
          <p:cNvPr id="67" name="Title 40"/>
          <p:cNvSpPr txBox="1">
            <a:spLocks/>
          </p:cNvSpPr>
          <p:nvPr/>
        </p:nvSpPr>
        <p:spPr>
          <a:xfrm>
            <a:off x="4472354" y="988453"/>
            <a:ext cx="424067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600" dirty="0"/>
              <a:t>Data Lake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42550" y="1917708"/>
            <a:ext cx="4004276" cy="2691281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sz="1800" dirty="0"/>
              <a:t>Store a copy of all the data </a:t>
            </a:r>
          </a:p>
          <a:p>
            <a:r>
              <a:rPr lang="en-US" sz="1800" dirty="0"/>
              <a:t>in one place </a:t>
            </a:r>
          </a:p>
          <a:p>
            <a:r>
              <a:rPr lang="en-US" sz="1800" dirty="0"/>
              <a:t>in its original “natural” form</a:t>
            </a:r>
          </a:p>
          <a:p>
            <a:pPr marL="10715" indent="0">
              <a:buNone/>
            </a:pPr>
            <a:r>
              <a:rPr lang="en-US" sz="1800" dirty="0"/>
              <a:t>Enable data consumers to choose how to transform and use data.</a:t>
            </a:r>
          </a:p>
          <a:p>
            <a:r>
              <a:rPr lang="en-US" sz="1800" i="1" dirty="0"/>
              <a:t>Schema on Read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131819" y="5654501"/>
            <a:ext cx="309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sz="1200" dirty="0"/>
              <a:t>Still being defined</a:t>
            </a:r>
            <a:r>
              <a:rPr lang="is-IS" sz="1200" dirty="0"/>
              <a:t>…</a:t>
            </a:r>
            <a:r>
              <a:rPr lang="is-IS" sz="900" dirty="0"/>
              <a:t>[Buzzword Disclaimer]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6745860" y="114446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*</a:t>
            </a:r>
          </a:p>
        </p:txBody>
      </p:sp>
      <p:sp>
        <p:nvSpPr>
          <p:cNvPr id="7" name="Rectangle 6"/>
          <p:cNvSpPr/>
          <p:nvPr/>
        </p:nvSpPr>
        <p:spPr>
          <a:xfrm>
            <a:off x="4587486" y="4420980"/>
            <a:ext cx="3824481" cy="65301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/>
              <a:t>Enabled by new Tools:</a:t>
            </a:r>
            <a:r>
              <a:rPr lang="en-US" sz="1500" dirty="0"/>
              <a:t/>
            </a:r>
            <a:br>
              <a:rPr lang="en-US" sz="1500" dirty="0"/>
            </a:br>
            <a:r>
              <a:rPr lang="en-US" sz="1500" dirty="0"/>
              <a:t>Map-Reduce &amp; Distributed Filesystems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508010" y="5187807"/>
            <a:ext cx="290395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/>
              <a:t>What could go wrong?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427" y="345457"/>
            <a:ext cx="8101013" cy="994172"/>
          </a:xfrm>
        </p:spPr>
        <p:txBody>
          <a:bodyPr/>
          <a:lstStyle/>
          <a:p>
            <a:r>
              <a:rPr lang="en-US" dirty="0"/>
              <a:t>The Dark Side of Data Lakes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69864" y="1904403"/>
            <a:ext cx="8058150" cy="42148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Cultural shift: </a:t>
            </a:r>
            <a:r>
              <a:rPr lang="en-US" i="1" dirty="0"/>
              <a:t>Curate </a:t>
            </a:r>
            <a:r>
              <a:rPr lang="en-US" i="1" dirty="0">
                <a:sym typeface="Wingdings"/>
              </a:rPr>
              <a:t> </a:t>
            </a:r>
            <a:r>
              <a:rPr lang="en-US" i="1" dirty="0"/>
              <a:t>Save Everything!</a:t>
            </a:r>
          </a:p>
          <a:p>
            <a:pPr lvl="1"/>
            <a:r>
              <a:rPr lang="en-US" dirty="0"/>
              <a:t>Noise begins to dominate signal</a:t>
            </a:r>
          </a:p>
          <a:p>
            <a:r>
              <a:rPr lang="en-US" dirty="0"/>
              <a:t>Limited data governance and planning</a:t>
            </a:r>
          </a:p>
          <a:p>
            <a:pPr marL="342900" lvl="1" indent="0">
              <a:buNone/>
            </a:pPr>
            <a:r>
              <a:rPr lang="en-US" b="1" dirty="0"/>
              <a:t>    Example: </a:t>
            </a:r>
            <a:r>
              <a:rPr lang="en-US" i="1" dirty="0" err="1"/>
              <a:t>hdfs</a:t>
            </a:r>
            <a:r>
              <a:rPr lang="en-US" i="1" dirty="0"/>
              <a:t>://important/joseph_big_file3.csv_with_json</a:t>
            </a:r>
          </a:p>
          <a:p>
            <a:pPr lvl="1"/>
            <a:r>
              <a:rPr lang="en-US" b="1" dirty="0"/>
              <a:t>What</a:t>
            </a:r>
            <a:r>
              <a:rPr lang="en-US" dirty="0"/>
              <a:t> does it contain? </a:t>
            </a:r>
          </a:p>
          <a:p>
            <a:pPr lvl="1"/>
            <a:r>
              <a:rPr lang="en-US" b="1" dirty="0"/>
              <a:t>When</a:t>
            </a:r>
            <a:r>
              <a:rPr lang="en-US" dirty="0"/>
              <a:t> and </a:t>
            </a:r>
            <a:r>
              <a:rPr lang="en-US" b="1" dirty="0"/>
              <a:t>who </a:t>
            </a:r>
            <a:r>
              <a:rPr lang="en-US" dirty="0"/>
              <a:t>created it?</a:t>
            </a:r>
          </a:p>
          <a:p>
            <a:r>
              <a:rPr lang="en-US" dirty="0"/>
              <a:t>No cleaning and verification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lots of dirty data</a:t>
            </a:r>
          </a:p>
          <a:p>
            <a:r>
              <a:rPr lang="en-US" dirty="0"/>
              <a:t>New tools are more complex and old tools no longer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0669" y="953049"/>
            <a:ext cx="1500010" cy="18452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727" y="1904404"/>
            <a:ext cx="681769" cy="75542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957271" y="6119263"/>
            <a:ext cx="4807323" cy="611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FFFFFF"/>
                </a:solidFill>
              </a:rPr>
              <a:t>Enter the data scientist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6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8639" y="250580"/>
            <a:ext cx="8101013" cy="994172"/>
          </a:xfrm>
        </p:spPr>
        <p:txBody>
          <a:bodyPr/>
          <a:lstStyle/>
          <a:p>
            <a:r>
              <a:rPr lang="en-US" dirty="0"/>
              <a:t>A Brighter Future for Data Lakes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560" y="953049"/>
            <a:ext cx="1780119" cy="2189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043" y="2219745"/>
            <a:ext cx="761252" cy="84349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46262" y="1774172"/>
            <a:ext cx="3281082" cy="6118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rgbClr val="FFFFFF"/>
                </a:solidFill>
              </a:rPr>
              <a:t>Enter the </a:t>
            </a:r>
            <a:r>
              <a:rPr lang="en-US" sz="2100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45796" y="2530626"/>
            <a:ext cx="7886700" cy="432737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Data scientists bring new skills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Distributed data processing and cleaning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Machine learning, computer vision, and statistical sampling</a:t>
            </a:r>
          </a:p>
          <a:p>
            <a:pPr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Technologies are improving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SQL over large files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Self describing file formats &amp; catalog managers</a:t>
            </a:r>
          </a:p>
          <a:p>
            <a:pPr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Organizations are evolving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Tracking data usage and file permissions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New job title: data engineers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547-1ADA-7741-9454-C97103F281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0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30938</TotalTime>
  <Words>1467</Words>
  <Application>Microsoft Macintosh PowerPoint</Application>
  <PresentationFormat>On-screen Show (4:3)</PresentationFormat>
  <Paragraphs>446</Paragraphs>
  <Slides>50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7" baseType="lpstr">
      <vt:lpstr>Arial Hebrew Scholar</vt:lpstr>
      <vt:lpstr>Calibri</vt:lpstr>
      <vt:lpstr>Calibri Light</vt:lpstr>
      <vt:lpstr>Comic Sans MS</vt:lpstr>
      <vt:lpstr>Franklin Gothic Demi</vt:lpstr>
      <vt:lpstr>Franklin Gothic Medium</vt:lpstr>
      <vt:lpstr>Futura Condensed Medium</vt:lpstr>
      <vt:lpstr>Futura Medium</vt:lpstr>
      <vt:lpstr>Helvetica</vt:lpstr>
      <vt:lpstr>Helvetica Neue</vt:lpstr>
      <vt:lpstr>Helvetica Neue Light</vt:lpstr>
      <vt:lpstr>Mangal</vt:lpstr>
      <vt:lpstr>Wingdings</vt:lpstr>
      <vt:lpstr>等线</vt:lpstr>
      <vt:lpstr>等线 Light</vt:lpstr>
      <vt:lpstr>Arial</vt:lpstr>
      <vt:lpstr>Office Theme</vt:lpstr>
      <vt:lpstr>CMPT 354: Database System I</vt:lpstr>
      <vt:lpstr>Where are we now</vt:lpstr>
      <vt:lpstr>Where to go from here</vt:lpstr>
      <vt:lpstr>PowerPoint Presentation</vt:lpstr>
      <vt:lpstr>PowerPoint Presentation</vt:lpstr>
      <vt:lpstr>PowerPoint Presentation</vt:lpstr>
      <vt:lpstr>PowerPoint Presentation</vt:lpstr>
      <vt:lpstr>The Dark Side of Data Lakes</vt:lpstr>
      <vt:lpstr>A Brighter Future for Data Lakes</vt:lpstr>
      <vt:lpstr>Where to go from here</vt:lpstr>
      <vt:lpstr>Why compute in parallel?</vt:lpstr>
      <vt:lpstr>Parallel DBMSs</vt:lpstr>
      <vt:lpstr>Parallel DBMSs</vt:lpstr>
      <vt:lpstr>Performance Metrics  for Parallel DBMSs</vt:lpstr>
      <vt:lpstr>Linear v.s. Non-linear Speedup</vt:lpstr>
      <vt:lpstr>Linear v.s. Non-linear Scaleup</vt:lpstr>
      <vt:lpstr>Parallel DBMSs</vt:lpstr>
      <vt:lpstr>Three Architectures</vt:lpstr>
      <vt:lpstr>Shared Memory</vt:lpstr>
      <vt:lpstr>Shared Nothing</vt:lpstr>
      <vt:lpstr>Shared Disk</vt:lpstr>
      <vt:lpstr>Three Architectures</vt:lpstr>
      <vt:lpstr>Parallel DBMSs</vt:lpstr>
      <vt:lpstr>Horizontal Data Partitioning</vt:lpstr>
      <vt:lpstr>Where to go from here</vt:lpstr>
      <vt:lpstr>3 Vs of Big Data </vt:lpstr>
      <vt:lpstr>Big Data Systems</vt:lpstr>
      <vt:lpstr>How was Spark created?</vt:lpstr>
      <vt:lpstr>UC Berkeley’s Research Centers</vt:lpstr>
      <vt:lpstr>AMPLab’s Vision</vt:lpstr>
      <vt:lpstr>Example: Extract Value From Image Data</vt:lpstr>
      <vt:lpstr>Spark’s Initial Idea</vt:lpstr>
      <vt:lpstr>How About Fault Tolerance?</vt:lpstr>
      <vt:lpstr>Why Spark?</vt:lpstr>
      <vt:lpstr>What Makes Spark Fast?</vt:lpstr>
      <vt:lpstr>PowerPoint Presentation</vt:lpstr>
      <vt:lpstr>PowerPoint Presentation</vt:lpstr>
      <vt:lpstr>What Makes Spark Fast?</vt:lpstr>
      <vt:lpstr>Why Spark?</vt:lpstr>
      <vt:lpstr>What Makes Spark Easy-to-Use?</vt:lpstr>
      <vt:lpstr>What Makes Spark Easy-to-Use?</vt:lpstr>
      <vt:lpstr>Analogy</vt:lpstr>
      <vt:lpstr>What Makes Spark Easy-to-Use?</vt:lpstr>
      <vt:lpstr>Where to go from here</vt:lpstr>
      <vt:lpstr>Amazon</vt:lpstr>
      <vt:lpstr>What is Cloud Computing?</vt:lpstr>
      <vt:lpstr>Three Types of Cloud Computing</vt:lpstr>
      <vt:lpstr>Cloud Databases</vt:lpstr>
      <vt:lpstr>Summary</vt:lpstr>
      <vt:lpstr>Acknowledge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Jiannan Wang</dc:creator>
  <cp:lastModifiedBy>Jiannan Wang</cp:lastModifiedBy>
  <cp:revision>941</cp:revision>
  <cp:lastPrinted>2018-11-08T22:11:21Z</cp:lastPrinted>
  <dcterms:created xsi:type="dcterms:W3CDTF">2018-08-29T21:30:27Z</dcterms:created>
  <dcterms:modified xsi:type="dcterms:W3CDTF">2018-11-27T16:55:42Z</dcterms:modified>
</cp:coreProperties>
</file>